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553" r:id="rId3"/>
    <p:sldId id="530" r:id="rId4"/>
    <p:sldId id="466" r:id="rId5"/>
    <p:sldId id="467" r:id="rId6"/>
    <p:sldId id="468" r:id="rId7"/>
    <p:sldId id="469" r:id="rId8"/>
    <p:sldId id="531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532" r:id="rId24"/>
    <p:sldId id="533" r:id="rId25"/>
    <p:sldId id="550" r:id="rId26"/>
    <p:sldId id="551" r:id="rId27"/>
    <p:sldId id="487" r:id="rId28"/>
    <p:sldId id="534" r:id="rId29"/>
    <p:sldId id="490" r:id="rId30"/>
    <p:sldId id="491" r:id="rId31"/>
    <p:sldId id="554" r:id="rId32"/>
    <p:sldId id="502" r:id="rId33"/>
    <p:sldId id="503" r:id="rId34"/>
    <p:sldId id="504" r:id="rId35"/>
    <p:sldId id="505" r:id="rId36"/>
    <p:sldId id="506" r:id="rId37"/>
    <p:sldId id="507" r:id="rId38"/>
    <p:sldId id="543" r:id="rId39"/>
    <p:sldId id="509" r:id="rId40"/>
    <p:sldId id="510" r:id="rId41"/>
    <p:sldId id="511" r:id="rId42"/>
    <p:sldId id="544" r:id="rId43"/>
    <p:sldId id="552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2" r:id="rId52"/>
    <p:sldId id="548" r:id="rId53"/>
    <p:sldId id="563" r:id="rId54"/>
    <p:sldId id="527" r:id="rId55"/>
    <p:sldId id="46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4"/>
    <p:restoredTop sz="88262"/>
  </p:normalViewPr>
  <p:slideViewPr>
    <p:cSldViewPr snapToObjects="1">
      <p:cViewPr>
        <p:scale>
          <a:sx n="110" d="100"/>
          <a:sy n="110" d="100"/>
        </p:scale>
        <p:origin x="256" y="-2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</a:t>
            </a:r>
            <a:r>
              <a:rPr lang="en-US" baseline="0" dirty="0" smtClean="0"/>
              <a:t> a</a:t>
            </a:r>
            <a:r>
              <a:rPr lang="en-US" dirty="0" smtClean="0"/>
              <a:t>dapted from similar courses at Princeton,</a:t>
            </a:r>
            <a:r>
              <a:rPr lang="en-US" baseline="0" dirty="0" smtClean="0"/>
              <a:t> Stanford, UC Berkeley, University of Michigan,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6217817-1DE6-EC4D-9339-BD283CA19325}" type="slidenum">
              <a:rPr lang="en-US" sz="1300" b="0">
                <a:latin typeface="Times New Roman" charset="0"/>
              </a:rPr>
              <a:pPr eaLnBrk="1" hangingPunct="1"/>
              <a:t>28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zh-CN" dirty="0">
              <a:ea typeface="宋体" charset="0"/>
              <a:cs typeface="宋体" charset="0"/>
            </a:endParaRPr>
          </a:p>
          <a:p>
            <a:r>
              <a:rPr lang="en-US" altLang="zh-CN" dirty="0" smtClean="0">
                <a:ea typeface="宋体" charset="0"/>
                <a:cs typeface="宋体" charset="0"/>
              </a:rPr>
              <a:t>Arrows:</a:t>
            </a:r>
            <a:r>
              <a:rPr lang="en-US" altLang="zh-CN" baseline="0" dirty="0" smtClean="0">
                <a:ea typeface="宋体" charset="0"/>
                <a:cs typeface="宋体" charset="0"/>
              </a:rPr>
              <a:t> routing messages!</a:t>
            </a:r>
            <a:endParaRPr lang="en-US" altLang="zh-CN" dirty="0"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27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8E2CB00-C86A-A747-9BDC-DD3376311CB6}" type="slidenum">
              <a:rPr lang="en-US" sz="1300" b="0">
                <a:latin typeface="Times New Roman" charset="0"/>
              </a:rPr>
              <a:pPr eaLnBrk="1" hangingPunct="1"/>
              <a:t>33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57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14CD15E-08C5-BE42-912D-322759A8C347}" type="slidenum">
              <a:rPr lang="en-US" sz="1300" b="0">
                <a:latin typeface="Times New Roman" charset="0"/>
              </a:rPr>
              <a:pPr eaLnBrk="1" hangingPunct="1"/>
              <a:t>34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2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81ECA61-3AE7-2C4E-AD4F-E208908BE981}" type="slidenum">
              <a:rPr lang="en-US" sz="1300" b="0">
                <a:latin typeface="Times New Roman" charset="0"/>
              </a:rPr>
              <a:pPr eaLnBrk="1" hangingPunct="1"/>
              <a:t>35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78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A2B8162-AD91-4E41-87FA-46E55C0794C5}" type="slidenum">
              <a:rPr lang="en-US" sz="1300" b="0">
                <a:latin typeface="Times New Roman" charset="0"/>
              </a:rPr>
              <a:pPr eaLnBrk="1" hangingPunct="1"/>
              <a:t>36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wireless: because reception while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tx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is difficult . broadcast isn’t perfect so collisions local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27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B73EF23-A48E-FF4B-A9BC-8B81AB75B1F3}" type="slidenum">
              <a:rPr lang="en-US" sz="1200" b="0">
                <a:latin typeface="Times New Roman" charset="0"/>
              </a:rPr>
              <a:pPr eaLnBrk="1" hangingPunct="1"/>
              <a:t>37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983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B32342D-A5EE-634E-BBD6-118AB66A94E6}" type="slidenum">
              <a:rPr lang="en-US" sz="1200" b="0">
                <a:latin typeface="Times New Roman" charset="0"/>
              </a:rPr>
              <a:pPr eaLnBrk="1" hangingPunct="1"/>
              <a:t>38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74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15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A3C8062-490D-8343-A3E5-312490AFF82B}" type="slidenum">
              <a:rPr lang="en-US" sz="1200" b="0">
                <a:latin typeface="Times New Roman" charset="0"/>
              </a:rPr>
              <a:pPr eaLnBrk="1" hangingPunct="1"/>
              <a:t>40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80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24AA143-4958-F344-9D47-C49E6475F95B}" type="slidenum">
              <a:rPr lang="en-US" sz="1200" b="0">
                <a:latin typeface="Times New Roman" charset="0"/>
              </a:rPr>
              <a:pPr eaLnBrk="1" hangingPunct="1"/>
              <a:t>41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9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E274BE9-847F-CE4B-BF62-3669DAE04580}" type="slidenum">
              <a:rPr lang="en-US" sz="1300" b="0">
                <a:latin typeface="Times New Roman" charset="0"/>
              </a:rPr>
              <a:pPr eaLnBrk="1" hangingPunct="1"/>
              <a:t>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12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200844-4843-4742-AC76-3A2BFB1A275A}" type="slidenum">
              <a:rPr lang="en-US" sz="1200" b="0">
                <a:latin typeface="Times New Roman" charset="0"/>
              </a:rPr>
              <a:pPr eaLnBrk="1" hangingPunct="1"/>
              <a:t>42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421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200844-4843-4742-AC76-3A2BFB1A275A}" type="slidenum">
              <a:rPr lang="en-US" sz="1200" b="0">
                <a:latin typeface="Times New Roman" charset="0"/>
              </a:rPr>
              <a:pPr eaLnBrk="1" hangingPunct="1"/>
              <a:t>43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73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037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chips are also built around a pipeline. But in PISA, all the pipeline stages are all IDENTICAL. They initially don’t know anything about protocols – they are sitting waiting to receive instructions from the compiler.</a:t>
            </a:r>
          </a:p>
          <a:p>
            <a:pPr marL="0" indent="0">
              <a:buNone/>
            </a:pP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basic operations of each stage is called “Match + Action” – In each stage, there is a set of memories which match on headers,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 on the match, an action is applied to the header by an ALU. And then the header is passed to the next stage, and so on.</a:t>
            </a:r>
          </a:p>
          <a:p>
            <a:pPr marL="0" indent="0">
              <a:buNone/>
            </a:pP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PISA chip is initially blank – it doesn’t know about any protocols.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P4 programmer tells the programmable parser what packet headers it should recognize.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new header is developed, we add it to the set of headers the parser recognizes. </a:t>
            </a:r>
          </a:p>
          <a:p>
            <a:pPr marL="0" indent="0">
              <a:buNone/>
            </a:pP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take a closer look at how a packet is processed 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42DF7-03BE-1B4F-9218-E95B31D4B02C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67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Chip technology</a:t>
            </a:r>
            <a:r>
              <a:rPr lang="en-US" dirty="0" smtClean="0"/>
              <a:t>: The difference in chip area and power between “programmable” and “fixed function” is going away.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Chip complexity</a:t>
            </a:r>
            <a:r>
              <a:rPr lang="en-US" dirty="0" smtClean="0"/>
              <a:t>: There are now too many protocols to correctly hard-code in silicon.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Chip architecture</a:t>
            </a:r>
            <a:r>
              <a:rPr lang="en-US" dirty="0" smtClean="0"/>
              <a:t>: Instruction set is now known.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Chip speed</a:t>
            </a:r>
            <a:r>
              <a:rPr lang="en-US" dirty="0" smtClean="0"/>
              <a:t>: We can now make programmable switch chips as fast as fixed ones.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New ideas</a:t>
            </a:r>
            <a:r>
              <a:rPr lang="en-US" dirty="0" smtClean="0"/>
              <a:t>: Beautiful new ideas are owned by the programmer, not the chip designer.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More reliable network</a:t>
            </a:r>
            <a:r>
              <a:rPr lang="en-US" dirty="0" smtClean="0"/>
              <a:t>: Greater visibility means failures diagnosed faster. Fixes deployed quickly.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61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7F701F30-FBFD-DB45-AF66-8CDAFD7ECFEC}" type="slidenum">
              <a:rPr lang="en-US" smtClean="0">
                <a:latin typeface="Times New Roman" charset="0"/>
              </a:rPr>
              <a:pPr>
                <a:defRPr/>
              </a:pPr>
              <a:t>48</a:t>
            </a:fld>
            <a:endParaRPr lang="en-US" dirty="0" smtClean="0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603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50A3F8F-3029-504A-B0ED-0148283903B1}" type="slidenum">
              <a:rPr lang="en-US" smtClean="0">
                <a:latin typeface="Times New Roman" charset="0"/>
              </a:rPr>
              <a:pPr>
                <a:defRPr/>
              </a:pPr>
              <a:t>49</a:t>
            </a:fld>
            <a:endParaRPr lang="en-US" dirty="0" smtClean="0"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242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D3E02E9D-6A4F-4CD9-95CC-5E495CE0D39D}" type="slidenum">
              <a:rPr lang="en-US" sz="1300" b="0" smtClean="0">
                <a:latin typeface="Times New Roman" pitchFamily="18" charset="0"/>
              </a:rPr>
              <a:pPr eaLnBrk="1" hangingPunct="1"/>
              <a:t>51</a:t>
            </a:fld>
            <a:endParaRPr lang="en-US" sz="1300" b="0" smtClean="0">
              <a:latin typeface="Times New Roman" pitchFamily="18" charset="0"/>
            </a:endParaRPr>
          </a:p>
        </p:txBody>
      </p:sp>
      <p:sp>
        <p:nvSpPr>
          <p:cNvPr id="129027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38" tIns="47869" rIns="95738" bIns="47869" anchor="b"/>
          <a:lstStyle>
            <a:lvl1pPr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C3545A94-B8A9-4FD7-9026-7BA0DA2A648D}" type="slidenum">
              <a:rPr lang="en-US" sz="1300" b="0">
                <a:latin typeface="Times New Roman" pitchFamily="18" charset="0"/>
              </a:rPr>
              <a:pPr eaLnBrk="1" hangingPunct="1"/>
              <a:t>51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72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1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a router determine which</a:t>
            </a:r>
            <a:r>
              <a:rPr lang="en-US" baseline="0" dirty="0" smtClean="0"/>
              <a:t> output port for the packet!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44D7B7-8497-9440-908B-E77F83F666B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3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What could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pPr>
              <a:defRPr/>
            </a:pPr>
            <a:fld id="{9EEA0328-C956-B249-A6D4-A0E7BBC7B37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5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DF86D6B3-6172-344F-AF2E-101ACF88B5E5}" type="slidenum">
              <a:rPr lang="en-US">
                <a:latin typeface="Times New Roman" charset="0"/>
              </a:rPr>
              <a:pPr/>
              <a:t>16</a:t>
            </a:fld>
            <a:endParaRPr lang="en-US">
              <a:latin typeface="Times New Roman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561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42B0DAA6-02FB-6E4A-B752-815ED524F531}" type="slidenum">
              <a:rPr lang="en-US">
                <a:latin typeface="Times New Roman" charset="0"/>
              </a:rPr>
              <a:pPr/>
              <a:t>17</a:t>
            </a:fld>
            <a:endParaRPr lang="en-US">
              <a:latin typeface="Times New Roman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5635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C4775AA-6F91-DB45-94C9-1927444BC962}" type="slidenum">
              <a:rPr lang="en-US" sz="1300" b="0">
                <a:latin typeface="Times New Roman" charset="0"/>
              </a:rPr>
              <a:pPr eaLnBrk="1" hangingPunct="1"/>
              <a:t>21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3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4CA1317-0D24-8C45-9979-8A048FDBAF42}" type="slidenum">
              <a:rPr lang="en-US" sz="1300" b="0">
                <a:latin typeface="Times New Roman" charset="0"/>
              </a:rPr>
              <a:pPr eaLnBrk="1" hangingPunct="1"/>
              <a:t>22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9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6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8" Type="http://schemas.openxmlformats.org/officeDocument/2006/relationships/oleObject" Target="../embeddings/oleObject4.bin"/><Relationship Id="rId9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6.bin"/><Relationship Id="rId7" Type="http://schemas.openxmlformats.org/officeDocument/2006/relationships/oleObject" Target="../embeddings/oleObject7.bin"/><Relationship Id="rId8" Type="http://schemas.openxmlformats.org/officeDocument/2006/relationships/oleObject" Target="../embeddings/oleObject8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png"/><Relationship Id="rId8" Type="http://schemas.microsoft.com/office/2007/relationships/hdphoto" Target="../media/hdphoto3.wdp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 smtClean="0"/>
              <a:t>Xin Jin</a:t>
            </a:r>
          </a:p>
          <a:p>
            <a:r>
              <a:rPr lang="en-US" b="0" dirty="0"/>
              <a:t>Spring 2019 (MW 3:00-4:15pm in Shaffer 301)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6390967"/>
            <a:ext cx="6858000" cy="46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xinjin</a:t>
            </a:r>
            <a:r>
              <a:rPr lang="en-US" b="0" dirty="0" smtClean="0"/>
              <a:t>/course-net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7774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EN.601.414/614</a:t>
            </a:r>
            <a:br>
              <a:rPr lang="en-US" sz="4800" dirty="0" smtClean="0"/>
            </a:br>
            <a:r>
              <a:rPr lang="en-US" sz="4800" dirty="0" smtClean="0"/>
              <a:t>Computer Networks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Final Review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prefix matching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40531" y="5112603"/>
            <a:ext cx="826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accent5"/>
                </a:solidFill>
                <a:latin typeface="+mn-lt"/>
              </a:rPr>
              <a:t>Send to the port with the longest prefix match</a:t>
            </a:r>
            <a:endParaRPr lang="en-US" sz="2400" b="0" dirty="0">
              <a:solidFill>
                <a:schemeClr val="accent5"/>
              </a:solidFill>
              <a:latin typeface="+mn-lt"/>
            </a:endParaRPr>
          </a:p>
        </p:txBody>
      </p:sp>
      <p:grpSp>
        <p:nvGrpSpPr>
          <p:cNvPr id="27" name="Group 12"/>
          <p:cNvGrpSpPr>
            <a:grpSpLocks/>
          </p:cNvGrpSpPr>
          <p:nvPr/>
        </p:nvGrpSpPr>
        <p:grpSpPr bwMode="auto">
          <a:xfrm>
            <a:off x="914400" y="2392362"/>
            <a:ext cx="7221880" cy="2103438"/>
            <a:chOff x="933450" y="2514600"/>
            <a:chExt cx="7220322" cy="2088887"/>
          </a:xfrm>
        </p:grpSpPr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2895600" y="3951288"/>
              <a:ext cx="1295400" cy="381000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" name="Oval 14"/>
            <p:cNvSpPr>
              <a:spLocks noChangeArrowheads="1"/>
            </p:cNvSpPr>
            <p:nvPr/>
          </p:nvSpPr>
          <p:spPr bwMode="auto">
            <a:xfrm>
              <a:off x="1143000" y="3951288"/>
              <a:ext cx="1295400" cy="381000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b="0">
                <a:latin typeface="+mn-lt"/>
              </a:endParaRPr>
            </a:p>
          </p:txBody>
        </p:sp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4876800" y="3951288"/>
              <a:ext cx="1295400" cy="381000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6705600" y="3951288"/>
              <a:ext cx="1295400" cy="381000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Text Box 9"/>
            <p:cNvSpPr txBox="1">
              <a:spLocks noChangeArrowheads="1"/>
            </p:cNvSpPr>
            <p:nvPr/>
          </p:nvSpPr>
          <p:spPr bwMode="auto">
            <a:xfrm>
              <a:off x="933450" y="4267200"/>
              <a:ext cx="1582738" cy="33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0" dirty="0" smtClean="0">
                  <a:latin typeface="+mn-lt"/>
                </a:rPr>
                <a:t>110000**</a:t>
              </a:r>
              <a:endParaRPr lang="en-US" sz="1600" b="0" dirty="0">
                <a:latin typeface="+mn-lt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2714625" y="4267200"/>
              <a:ext cx="1582738" cy="33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0" dirty="0" smtClean="0">
                  <a:latin typeface="+mn-lt"/>
                </a:rPr>
                <a:t>110001**</a:t>
              </a:r>
              <a:endParaRPr lang="en-US" sz="1600" b="0" dirty="0">
                <a:latin typeface="+mn-lt"/>
              </a:endParaRP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4724400" y="4267200"/>
              <a:ext cx="1582738" cy="33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0" dirty="0" smtClean="0">
                  <a:latin typeface="+mn-lt"/>
                </a:rPr>
                <a:t>1100****</a:t>
              </a:r>
              <a:endParaRPr lang="en-US" sz="1600" b="0" dirty="0">
                <a:latin typeface="+mn-lt"/>
              </a:endParaRPr>
            </a:p>
          </p:txBody>
        </p:sp>
        <p:sp>
          <p:nvSpPr>
            <p:cNvPr id="35" name="Text Box 12"/>
            <p:cNvSpPr txBox="1">
              <a:spLocks noChangeArrowheads="1"/>
            </p:cNvSpPr>
            <p:nvPr/>
          </p:nvSpPr>
          <p:spPr bwMode="auto">
            <a:xfrm>
              <a:off x="6571034" y="4267200"/>
              <a:ext cx="1582738" cy="33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0" dirty="0" smtClean="0">
                  <a:latin typeface="+mn-lt"/>
                </a:rPr>
                <a:t>1101****</a:t>
              </a:r>
              <a:endParaRPr lang="en-US" sz="1600" b="0" dirty="0">
                <a:latin typeface="+mn-lt"/>
              </a:endParaRPr>
            </a:p>
          </p:txBody>
        </p:sp>
        <p:cxnSp>
          <p:nvCxnSpPr>
            <p:cNvPr id="36" name="AutoShape 13"/>
            <p:cNvCxnSpPr>
              <a:cxnSpLocks noChangeShapeType="1"/>
            </p:cNvCxnSpPr>
            <p:nvPr/>
          </p:nvCxnSpPr>
          <p:spPr bwMode="auto">
            <a:xfrm rot="10800000" flipV="1">
              <a:off x="1790700" y="2808288"/>
              <a:ext cx="1763713" cy="114300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AutoShape 14"/>
            <p:cNvCxnSpPr>
              <a:cxnSpLocks noChangeShapeType="1"/>
            </p:cNvCxnSpPr>
            <p:nvPr/>
          </p:nvCxnSpPr>
          <p:spPr bwMode="auto">
            <a:xfrm rot="5400000">
              <a:off x="3567907" y="2985293"/>
              <a:ext cx="838200" cy="111601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8" name="AutoShape 15"/>
            <p:cNvCxnSpPr>
              <a:cxnSpLocks noChangeShapeType="1"/>
            </p:cNvCxnSpPr>
            <p:nvPr/>
          </p:nvCxnSpPr>
          <p:spPr bwMode="auto">
            <a:xfrm>
              <a:off x="5764213" y="2808288"/>
              <a:ext cx="1589087" cy="114300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9" name="AutoShape 16"/>
            <p:cNvCxnSpPr>
              <a:cxnSpLocks noChangeShapeType="1"/>
            </p:cNvCxnSpPr>
            <p:nvPr/>
          </p:nvCxnSpPr>
          <p:spPr bwMode="auto">
            <a:xfrm rot="16200000" flipH="1">
              <a:off x="4691857" y="3156744"/>
              <a:ext cx="838200" cy="750887"/>
            </a:xfrm>
            <a:prstGeom prst="bentConnector3">
              <a:avLst>
                <a:gd name="adj1" fmla="val 51514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0" name="Oval 25"/>
            <p:cNvSpPr>
              <a:spLocks noChangeArrowheads="1"/>
            </p:cNvSpPr>
            <p:nvPr/>
          </p:nvSpPr>
          <p:spPr bwMode="auto">
            <a:xfrm>
              <a:off x="3505200" y="2514600"/>
              <a:ext cx="2209800" cy="60960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+mn-lt"/>
                </a:rPr>
                <a:t>ISP Router</a:t>
              </a:r>
              <a:endParaRPr lang="en-US" dirty="0">
                <a:latin typeface="+mn-lt"/>
              </a:endParaRPr>
            </a:p>
          </p:txBody>
        </p:sp>
      </p:grpSp>
      <p:cxnSp>
        <p:nvCxnSpPr>
          <p:cNvPr id="41" name="Straight Connector 29"/>
          <p:cNvCxnSpPr>
            <a:cxnSpLocks noChangeShapeType="1"/>
          </p:cNvCxnSpPr>
          <p:nvPr/>
        </p:nvCxnSpPr>
        <p:spPr bwMode="auto">
          <a:xfrm rot="5400000">
            <a:off x="4479131" y="2277268"/>
            <a:ext cx="228600" cy="158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1925637" y="2316162"/>
            <a:ext cx="8382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0" dirty="0" smtClean="0">
                <a:latin typeface="+mn-lt"/>
                <a:ea typeface="+mn-ea"/>
                <a:cs typeface="+mn-cs"/>
              </a:rPr>
              <a:t>Port </a:t>
            </a:r>
            <a:r>
              <a:rPr lang="en-US" sz="1600" b="0" dirty="0"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92437" y="3001962"/>
            <a:ext cx="8382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0" dirty="0" smtClean="0">
                <a:latin typeface="+mn-lt"/>
                <a:ea typeface="+mn-ea"/>
                <a:cs typeface="+mn-cs"/>
              </a:rPr>
              <a:t>Port </a:t>
            </a:r>
            <a:r>
              <a:rPr lang="en-US" sz="1600" b="0" dirty="0"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78437" y="3044825"/>
            <a:ext cx="838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0" dirty="0" smtClean="0">
                <a:latin typeface="+mn-lt"/>
                <a:ea typeface="+mn-ea"/>
                <a:cs typeface="+mn-cs"/>
              </a:rPr>
              <a:t>Port </a:t>
            </a:r>
            <a:r>
              <a:rPr lang="en-US" sz="1600" b="0" dirty="0"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16637" y="2316162"/>
            <a:ext cx="8382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0" dirty="0" smtClean="0">
                <a:latin typeface="+mn-lt"/>
                <a:ea typeface="+mn-ea"/>
                <a:cs typeface="+mn-cs"/>
              </a:rPr>
              <a:t>Port </a:t>
            </a:r>
            <a:r>
              <a:rPr lang="en-US" sz="1600" b="0" dirty="0"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59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Routing: Local vs. global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Local</a:t>
            </a:r>
            <a:r>
              <a:rPr lang="en-US" dirty="0" smtClean="0"/>
              <a:t> routing state is the forwarding table in a single router</a:t>
            </a:r>
          </a:p>
          <a:p>
            <a:pPr lvl="1"/>
            <a:r>
              <a:rPr lang="en-US" dirty="0" smtClean="0"/>
              <a:t>By itself, the state in a single router cannot be evaluated </a:t>
            </a:r>
          </a:p>
          <a:p>
            <a:pPr lvl="1"/>
            <a:r>
              <a:rPr lang="en-US" dirty="0" smtClean="0"/>
              <a:t>It must be evaluated in terms of the global context</a:t>
            </a:r>
          </a:p>
          <a:p>
            <a:r>
              <a:rPr lang="en-US" i="1" dirty="0" smtClean="0"/>
              <a:t>Global</a:t>
            </a:r>
            <a:r>
              <a:rPr lang="en-US" dirty="0" smtClean="0"/>
              <a:t> state refers to the collection of forwarding tables in each of the routers</a:t>
            </a:r>
          </a:p>
          <a:p>
            <a:pPr lvl="1"/>
            <a:r>
              <a:rPr lang="en-US" dirty="0" smtClean="0"/>
              <a:t>Global state determines which paths packets take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“Valid” routing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state is “valid” if it produces forwarding decisions that always deliver packets to their destinations</a:t>
            </a:r>
          </a:p>
          <a:p>
            <a:r>
              <a:rPr lang="en-US" dirty="0" smtClean="0"/>
              <a:t>Goal of routing protocols: compute valid state</a:t>
            </a:r>
          </a:p>
          <a:p>
            <a:pPr lvl="1"/>
            <a:r>
              <a:rPr lang="en-US" dirty="0" smtClean="0"/>
              <a:t>How can we tell if routing state if valid?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and sufficient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routing state is valid </a:t>
            </a:r>
            <a:r>
              <a:rPr lang="en-US" i="1" dirty="0" smtClean="0">
                <a:solidFill>
                  <a:schemeClr val="accent5"/>
                </a:solidFill>
              </a:rPr>
              <a:t>if and only if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There are no dead ends (other than destination)</a:t>
            </a:r>
          </a:p>
          <a:p>
            <a:pPr lvl="1"/>
            <a:r>
              <a:rPr lang="en-US" dirty="0" smtClean="0"/>
              <a:t>There are no loops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accent5"/>
                </a:solidFill>
              </a:rPr>
              <a:t>dead end </a:t>
            </a:r>
            <a:r>
              <a:rPr lang="en-US" dirty="0" smtClean="0"/>
              <a:t>is when there is no outgoing link (next-hop)</a:t>
            </a:r>
          </a:p>
          <a:p>
            <a:pPr lvl="1"/>
            <a:r>
              <a:rPr lang="en-US" dirty="0" smtClean="0"/>
              <a:t>A packet arrives, but the forwarding decision does not yield any outgoing link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accent5"/>
                </a:solidFill>
              </a:rPr>
              <a:t>loop </a:t>
            </a:r>
            <a:r>
              <a:rPr lang="en-US" dirty="0" smtClean="0"/>
              <a:t>is when a packet cycles around the same set of nodes forever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Least-cost </a:t>
            </a:r>
            <a:r>
              <a:rPr lang="en-US" dirty="0"/>
              <a:t>r</a:t>
            </a:r>
            <a:r>
              <a:rPr lang="en-US" dirty="0" smtClean="0"/>
              <a:t>outes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Least-cost routes provide an easy way to avoid loops</a:t>
            </a:r>
          </a:p>
          <a:p>
            <a:pPr lvl="1"/>
            <a:r>
              <a:rPr lang="en-US" dirty="0" smtClean="0"/>
              <a:t>No reasonable cost metric is minimized by traversing a loop</a:t>
            </a:r>
          </a:p>
          <a:p>
            <a:r>
              <a:rPr lang="en-US" dirty="0" smtClean="0"/>
              <a:t>Least-cost paths form a spanning tree for each destination rooted at that destination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Intra-domain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Link-state (LS) routing protocol</a:t>
            </a:r>
          </a:p>
          <a:p>
            <a:pPr lvl="1"/>
            <a:r>
              <a:rPr lang="en-US" dirty="0" smtClean="0"/>
              <a:t>Dijkstra’s algorithm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Broadcast neighbors’ info to everyone</a:t>
            </a:r>
          </a:p>
          <a:p>
            <a:r>
              <a:rPr lang="en-US" dirty="0" smtClean="0"/>
              <a:t>Distance vector (DV) routing protocol</a:t>
            </a:r>
          </a:p>
          <a:p>
            <a:pPr lvl="1"/>
            <a:r>
              <a:rPr lang="en-US" dirty="0" smtClean="0"/>
              <a:t>Bellman-Ford algorithm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Gossip to neighbors about everyone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3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Similarities between LS and DV routing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are shortest-path based routing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inimizing cost metric (link weights) a common optimization goal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outers share a common view as to what makes a path “good” and how to measure the “goodness” of a path</a:t>
            </a:r>
          </a:p>
          <a:p>
            <a:r>
              <a:rPr lang="en-US" dirty="0" smtClean="0"/>
              <a:t>Due to shared goal, commonly used inside an organization</a:t>
            </a:r>
          </a:p>
          <a:p>
            <a:pPr lvl="1"/>
            <a:r>
              <a:rPr lang="en-US" dirty="0" smtClean="0"/>
              <a:t>RIP and OSPF are mostly used for </a:t>
            </a:r>
            <a:r>
              <a:rPr lang="en-US" dirty="0" smtClean="0">
                <a:solidFill>
                  <a:schemeClr val="accent5"/>
                </a:solidFill>
              </a:rPr>
              <a:t>intra</a:t>
            </a:r>
            <a:r>
              <a:rPr lang="en-US" dirty="0" smtClean="0"/>
              <a:t>-domain routing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5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of LS and DV routing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Messaging complexity</a:t>
            </a:r>
          </a:p>
          <a:p>
            <a:r>
              <a:rPr lang="en-US" dirty="0" smtClean="0"/>
              <a:t>LS: with N nodes, E links,         O(NE) messages sent  </a:t>
            </a:r>
          </a:p>
          <a:p>
            <a:r>
              <a:rPr lang="en-US" dirty="0" smtClean="0"/>
              <a:t>DV: exchange between neighbors only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Speed of convergence</a:t>
            </a:r>
          </a:p>
          <a:p>
            <a:r>
              <a:rPr lang="en-US" dirty="0" smtClean="0"/>
              <a:t>LS: relatively fast</a:t>
            </a:r>
          </a:p>
          <a:p>
            <a:r>
              <a:rPr lang="en-US" dirty="0" smtClean="0"/>
              <a:t>DV: convergence time varies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C</a:t>
            </a:r>
            <a:r>
              <a:rPr lang="en-US" b="1" dirty="0" smtClean="0">
                <a:solidFill>
                  <a:schemeClr val="accent5"/>
                </a:solidFill>
              </a:rPr>
              <a:t>ount-to-infinity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6084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Robustness: what happens if router malfunctions?</a:t>
            </a:r>
          </a:p>
          <a:p>
            <a:r>
              <a:rPr lang="en-US" dirty="0" smtClean="0"/>
              <a:t>LS: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ode can advertise incorrect </a:t>
            </a:r>
            <a:r>
              <a:rPr lang="en-US" dirty="0" smtClean="0">
                <a:solidFill>
                  <a:schemeClr val="accent5"/>
                </a:solidFill>
              </a:rPr>
              <a:t>link </a:t>
            </a:r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Each node computes its </a:t>
            </a:r>
            <a:r>
              <a:rPr lang="en-US" i="1" dirty="0" smtClean="0"/>
              <a:t>own</a:t>
            </a:r>
            <a:r>
              <a:rPr lang="en-US" dirty="0" smtClean="0"/>
              <a:t> table</a:t>
            </a:r>
          </a:p>
          <a:p>
            <a:r>
              <a:rPr lang="en-US" dirty="0" smtClean="0"/>
              <a:t>DV: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ode can advertise incorrect </a:t>
            </a:r>
            <a:r>
              <a:rPr lang="en-US" dirty="0" smtClean="0">
                <a:solidFill>
                  <a:schemeClr val="accent5"/>
                </a:solidFill>
              </a:rPr>
              <a:t>path </a:t>
            </a:r>
            <a:r>
              <a:rPr lang="en-US" dirty="0" smtClean="0"/>
              <a:t>cost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node’s table used by others (error propagates)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is key to scalable inter-domain routing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chemeClr val="accent5"/>
                </a:solidFill>
              </a:rPr>
              <a:t>Ability </a:t>
            </a:r>
            <a:r>
              <a:rPr lang="en-US" dirty="0">
                <a:solidFill>
                  <a:schemeClr val="accent5"/>
                </a:solidFill>
              </a:rPr>
              <a:t>to aggregate </a:t>
            </a:r>
            <a:r>
              <a:rPr lang="en-US" dirty="0"/>
              <a:t>addresses is crucial </a:t>
            </a:r>
            <a:r>
              <a:rPr lang="en-US" dirty="0" smtClean="0"/>
              <a:t>for</a:t>
            </a:r>
          </a:p>
          <a:p>
            <a:pPr lvl="1"/>
            <a:r>
              <a:rPr lang="en-US" dirty="0"/>
              <a:t>State: Small forwarding tables at routers</a:t>
            </a:r>
          </a:p>
          <a:p>
            <a:pPr lvl="2"/>
            <a:r>
              <a:rPr lang="en-US" dirty="0"/>
              <a:t>Much less than the number of hosts</a:t>
            </a:r>
          </a:p>
          <a:p>
            <a:pPr lvl="1"/>
            <a:r>
              <a:rPr lang="en-US" dirty="0"/>
              <a:t>Churn: Limited rate of change in routing </a:t>
            </a:r>
            <a:r>
              <a:rPr lang="en-US" dirty="0" smtClean="0"/>
              <a:t>tables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6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Classful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01000" cy="4419600"/>
          </a:xfrm>
        </p:spPr>
        <p:txBody>
          <a:bodyPr/>
          <a:lstStyle/>
          <a:p>
            <a:r>
              <a:rPr lang="en-US" dirty="0" smtClean="0"/>
              <a:t>Three classes</a:t>
            </a:r>
          </a:p>
          <a:p>
            <a:pPr lvl="1"/>
            <a:r>
              <a:rPr lang="en-US" dirty="0" smtClean="0"/>
              <a:t>8-bit network prefix (Class A),</a:t>
            </a:r>
          </a:p>
          <a:p>
            <a:pPr lvl="1"/>
            <a:r>
              <a:rPr lang="en-US" dirty="0" smtClean="0"/>
              <a:t>16-bit network prefix (Class B), or</a:t>
            </a:r>
          </a:p>
          <a:p>
            <a:pPr lvl="1"/>
            <a:r>
              <a:rPr lang="en-US" dirty="0" smtClean="0"/>
              <a:t>24-bit network prefix (Class C)</a:t>
            </a:r>
          </a:p>
          <a:p>
            <a:pPr marL="342900" indent="-342900"/>
            <a:r>
              <a:rPr lang="en-US" dirty="0"/>
              <a:t>Example: an organization needs 500 addresses.</a:t>
            </a:r>
          </a:p>
          <a:p>
            <a:pPr marL="742950" lvl="1" indent="-285750"/>
            <a:r>
              <a:rPr lang="en-US" dirty="0"/>
              <a:t>A single class C address </a:t>
            </a:r>
            <a:r>
              <a:rPr lang="en-US" dirty="0" smtClean="0"/>
              <a:t>is not enough (&lt;500 hosts)</a:t>
            </a:r>
            <a:endParaRPr lang="en-US" dirty="0"/>
          </a:p>
          <a:p>
            <a:pPr marL="742950" lvl="1" indent="-285750"/>
            <a:r>
              <a:rPr lang="en-US" dirty="0" smtClean="0"/>
              <a:t>Instead, </a:t>
            </a:r>
            <a:r>
              <a:rPr lang="en-US" dirty="0"/>
              <a:t>a class B address is </a:t>
            </a:r>
            <a:r>
              <a:rPr lang="en-US" dirty="0" smtClean="0"/>
              <a:t>allocated</a:t>
            </a:r>
            <a:r>
              <a:rPr lang="en-US" dirty="0"/>
              <a:t> </a:t>
            </a:r>
            <a:r>
              <a:rPr lang="en-US" dirty="0" smtClean="0"/>
              <a:t>(~</a:t>
            </a:r>
            <a:r>
              <a:rPr lang="en-US" dirty="0"/>
              <a:t>65K hosts) </a:t>
            </a:r>
          </a:p>
          <a:p>
            <a:pPr marL="1042987" lvl="2" indent="-285750"/>
            <a:r>
              <a:rPr lang="en-US" dirty="0" smtClean="0"/>
              <a:t>Huge </a:t>
            </a:r>
            <a:r>
              <a:rPr lang="en-US" dirty="0"/>
              <a:t>waste!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4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Time: 6pm-7:30pm, Wednesday, May 8</a:t>
            </a:r>
          </a:p>
          <a:p>
            <a:r>
              <a:rPr lang="en-US" dirty="0" smtClean="0"/>
              <a:t>Location: Shaffer 301</a:t>
            </a:r>
          </a:p>
          <a:p>
            <a:r>
              <a:rPr lang="en-US" dirty="0" smtClean="0"/>
              <a:t>Form: Closed-book</a:t>
            </a:r>
          </a:p>
          <a:p>
            <a:pPr lvl="1"/>
            <a:r>
              <a:rPr lang="en-US" dirty="0" smtClean="0"/>
              <a:t>Can bring </a:t>
            </a:r>
            <a:r>
              <a:rPr lang="en-US" dirty="0" smtClean="0">
                <a:solidFill>
                  <a:schemeClr val="accent5"/>
                </a:solidFill>
              </a:rPr>
              <a:t>TWO</a:t>
            </a:r>
            <a:r>
              <a:rPr lang="en-US" dirty="0" smtClean="0"/>
              <a:t> A4/letter papers with notes on both sides</a:t>
            </a:r>
          </a:p>
          <a:p>
            <a:pPr lvl="1"/>
            <a:r>
              <a:rPr lang="en-US" dirty="0" smtClean="0"/>
              <a:t>Can bring a calculator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Anything else is prohibited</a:t>
            </a:r>
          </a:p>
          <a:p>
            <a:r>
              <a:rPr lang="en-US" dirty="0" smtClean="0"/>
              <a:t>Focus on materials after midterm</a:t>
            </a:r>
          </a:p>
          <a:p>
            <a:pPr lvl="1"/>
            <a:r>
              <a:rPr lang="en-US" dirty="0" smtClean="0"/>
              <a:t>Materials before midterm will be tested, but not a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CIDR: C</a:t>
            </a:r>
            <a:r>
              <a:rPr lang="en-US" dirty="0" smtClean="0"/>
              <a:t>lassless inter-domain </a:t>
            </a:r>
            <a:r>
              <a:rPr lang="en-US" dirty="0"/>
              <a:t>r</a:t>
            </a:r>
            <a:r>
              <a:rPr lang="en-US" dirty="0" smtClean="0"/>
              <a:t>outing</a:t>
            </a:r>
            <a:endParaRPr lang="en-US" dirty="0"/>
          </a:p>
        </p:txBody>
      </p:sp>
      <p:sp>
        <p:nvSpPr>
          <p:cNvPr id="1382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Flexible division between network and host addresses</a:t>
            </a:r>
          </a:p>
          <a:p>
            <a:r>
              <a:rPr lang="en-US" dirty="0" smtClean="0"/>
              <a:t>Offers a better tradeoff between size of the routing table and efficient use of the IP address space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3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structure shapes Inter-domain routing</a:t>
            </a:r>
            <a:endParaRPr lang="en-US" dirty="0"/>
          </a:p>
        </p:txBody>
      </p:sp>
      <p:sp>
        <p:nvSpPr>
          <p:cNvPr id="181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ASes want freedom to pick routes based on </a:t>
            </a:r>
            <a:r>
              <a:rPr lang="en-US" dirty="0" smtClean="0">
                <a:solidFill>
                  <a:schemeClr val="accent5"/>
                </a:solidFill>
              </a:rPr>
              <a:t>policy </a:t>
            </a:r>
          </a:p>
          <a:p>
            <a:r>
              <a:rPr lang="en-US" dirty="0" smtClean="0"/>
              <a:t>ASes want </a:t>
            </a:r>
            <a:r>
              <a:rPr lang="en-US" dirty="0" smtClean="0">
                <a:solidFill>
                  <a:schemeClr val="accent5"/>
                </a:solidFill>
              </a:rPr>
              <a:t>autonomy</a:t>
            </a:r>
          </a:p>
          <a:p>
            <a:r>
              <a:rPr lang="en-US" dirty="0" smtClean="0"/>
              <a:t>ASes want </a:t>
            </a:r>
            <a:r>
              <a:rPr lang="en-US" dirty="0" smtClean="0">
                <a:solidFill>
                  <a:schemeClr val="accent5"/>
                </a:solidFill>
              </a:rPr>
              <a:t>privacy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3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862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Topology &amp; policy shaped by inter-AS business relationship</a:t>
            </a:r>
            <a:endParaRPr lang="en-US" dirty="0"/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basic kinds of relationships between ASes</a:t>
            </a:r>
          </a:p>
          <a:p>
            <a:pPr lvl="1"/>
            <a:r>
              <a:rPr lang="en-US" dirty="0" smtClean="0"/>
              <a:t>AS A can be AS B’s </a:t>
            </a:r>
            <a:r>
              <a:rPr lang="en-US" dirty="0" smtClean="0">
                <a:solidFill>
                  <a:schemeClr val="accent5"/>
                </a:solidFill>
              </a:rPr>
              <a:t>customer</a:t>
            </a:r>
          </a:p>
          <a:p>
            <a:pPr lvl="1"/>
            <a:r>
              <a:rPr lang="en-US" dirty="0" smtClean="0"/>
              <a:t>AS A can be AS B’s </a:t>
            </a:r>
            <a:r>
              <a:rPr lang="en-US" dirty="0" smtClean="0">
                <a:solidFill>
                  <a:schemeClr val="accent5"/>
                </a:solidFill>
              </a:rPr>
              <a:t>provider</a:t>
            </a:r>
          </a:p>
          <a:p>
            <a:pPr lvl="1"/>
            <a:r>
              <a:rPr lang="en-US" dirty="0" smtClean="0"/>
              <a:t>AS A can be AS B’s </a:t>
            </a:r>
            <a:r>
              <a:rPr lang="en-US" dirty="0" smtClean="0">
                <a:solidFill>
                  <a:schemeClr val="accent5"/>
                </a:solidFill>
              </a:rPr>
              <a:t>peer</a:t>
            </a:r>
          </a:p>
          <a:p>
            <a:r>
              <a:rPr lang="en-US" dirty="0" smtClean="0"/>
              <a:t> Business implications</a:t>
            </a:r>
          </a:p>
          <a:p>
            <a:pPr lvl="1"/>
            <a:r>
              <a:rPr lang="en-US" dirty="0" smtClean="0"/>
              <a:t>Customer pays provider</a:t>
            </a:r>
          </a:p>
          <a:p>
            <a:pPr lvl="1"/>
            <a:r>
              <a:rPr lang="en-US" dirty="0" smtClean="0"/>
              <a:t>Peers don’t pay each other</a:t>
            </a:r>
          </a:p>
          <a:p>
            <a:pPr lvl="2"/>
            <a:r>
              <a:rPr lang="en-US" dirty="0" smtClean="0"/>
              <a:t>Exchange roughly equal traffic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4" name="Rectangle 28"/>
          <p:cNvSpPr>
            <a:spLocks noChangeArrowheads="1"/>
          </p:cNvSpPr>
          <p:nvPr/>
        </p:nvSpPr>
        <p:spPr bwMode="auto">
          <a:xfrm>
            <a:off x="76200" y="5029200"/>
            <a:ext cx="4495800" cy="11430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5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relationships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0" y="1633131"/>
            <a:ext cx="7848600" cy="2940457"/>
            <a:chOff x="762000" y="1633131"/>
            <a:chExt cx="7848600" cy="2940457"/>
          </a:xfrm>
        </p:grpSpPr>
        <p:sp>
          <p:nvSpPr>
            <p:cNvPr id="33" name="Cloud 32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Cloud 33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Cloud 34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Cloud 28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Cloud 31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Cloud 1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5067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68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69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70" name="Straight Connector 15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71" name="Straight Connector 16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5072" name="Straight Connector 20"/>
          <p:cNvCxnSpPr>
            <a:cxnSpLocks noChangeShapeType="1"/>
          </p:cNvCxnSpPr>
          <p:nvPr/>
        </p:nvCxnSpPr>
        <p:spPr bwMode="auto">
          <a:xfrm>
            <a:off x="1905000" y="5445126"/>
            <a:ext cx="9906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5073" name="Straight Connector 22"/>
          <p:cNvCxnSpPr>
            <a:cxnSpLocks noChangeShapeType="1"/>
          </p:cNvCxnSpPr>
          <p:nvPr/>
        </p:nvCxnSpPr>
        <p:spPr bwMode="auto">
          <a:xfrm>
            <a:off x="1905000" y="5864225"/>
            <a:ext cx="912813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990600" y="5634038"/>
            <a:ext cx="8350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peer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98775" y="5634038"/>
            <a:ext cx="8350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peer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2750" y="5214938"/>
            <a:ext cx="14160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provider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49563" y="5214938"/>
            <a:ext cx="15700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customer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400" y="4800600"/>
            <a:ext cx="3602038" cy="4619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1" dirty="0">
                <a:latin typeface="+mn-lt"/>
                <a:ea typeface="+mn-ea"/>
                <a:cs typeface="+mn-cs"/>
              </a:rPr>
              <a:t>Relations between 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800600" y="5029200"/>
            <a:ext cx="4267200" cy="11430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buFont typeface="Arial"/>
              <a:buChar char="•"/>
              <a:defRPr/>
            </a:pPr>
            <a:r>
              <a:rPr lang="en-US" sz="2400" dirty="0" smtClean="0">
                <a:latin typeface="Arial" charset="0"/>
                <a:ea typeface="+mn-ea"/>
                <a:cs typeface="+mn-cs"/>
              </a:rPr>
              <a:t> Customers </a:t>
            </a:r>
            <a:r>
              <a:rPr lang="en-US" sz="2400" dirty="0">
                <a:latin typeface="Arial" charset="0"/>
                <a:ea typeface="+mn-ea"/>
                <a:cs typeface="+mn-cs"/>
              </a:rPr>
              <a:t>pay provider</a:t>
            </a:r>
          </a:p>
          <a:p>
            <a:pPr algn="l">
              <a:buFont typeface="Arial"/>
              <a:buChar char="•"/>
              <a:defRPr/>
            </a:pPr>
            <a:r>
              <a:rPr lang="en-US" sz="2400" dirty="0" smtClean="0">
                <a:latin typeface="+mn-lt"/>
                <a:ea typeface="+mn-ea"/>
                <a:cs typeface="+mn-cs"/>
              </a:rPr>
              <a:t> Peers </a:t>
            </a:r>
            <a:r>
              <a:rPr lang="en-US" sz="2400" dirty="0">
                <a:latin typeface="+mn-lt"/>
                <a:ea typeface="+mn-ea"/>
                <a:cs typeface="+mn-cs"/>
              </a:rPr>
              <a:t>don’t pay each other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6800" y="4800600"/>
            <a:ext cx="3130985" cy="4616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1" dirty="0">
                <a:latin typeface="+mn-lt"/>
                <a:ea typeface="+mn-ea"/>
                <a:cs typeface="+mn-cs"/>
              </a:rPr>
              <a:t>Business </a:t>
            </a:r>
            <a:r>
              <a:rPr lang="en-US" sz="2400" b="0" i="1" dirty="0" smtClean="0">
                <a:latin typeface="+mn-lt"/>
                <a:ea typeface="+mn-ea"/>
                <a:cs typeface="+mn-cs"/>
              </a:rPr>
              <a:t>implications</a:t>
            </a:r>
            <a:endParaRPr lang="en-US" sz="2400" b="0" i="1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1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follows the money!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71600" y="2590800"/>
            <a:ext cx="6400800" cy="2398043"/>
            <a:chOff x="762000" y="1633131"/>
            <a:chExt cx="7848600" cy="2940457"/>
          </a:xfrm>
        </p:grpSpPr>
        <p:sp>
          <p:nvSpPr>
            <p:cNvPr id="7" name="Cloud 6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loud 7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loud 8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loud 10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loud 11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Connector 16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Cloud 17"/>
          <p:cNvSpPr/>
          <p:nvPr/>
        </p:nvSpPr>
        <p:spPr bwMode="auto">
          <a:xfrm>
            <a:off x="2590800" y="1295400"/>
            <a:ext cx="1802167" cy="1026664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Connector 13"/>
          <p:cNvCxnSpPr>
            <a:cxnSpLocks noChangeShapeType="1"/>
          </p:cNvCxnSpPr>
          <p:nvPr/>
        </p:nvCxnSpPr>
        <p:spPr bwMode="auto">
          <a:xfrm flipH="1">
            <a:off x="2381159" y="2116102"/>
            <a:ext cx="438241" cy="68358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Connector 13"/>
          <p:cNvCxnSpPr>
            <a:cxnSpLocks noChangeShapeType="1"/>
          </p:cNvCxnSpPr>
          <p:nvPr/>
        </p:nvCxnSpPr>
        <p:spPr bwMode="auto">
          <a:xfrm>
            <a:off x="4117390" y="2096609"/>
            <a:ext cx="305355" cy="64659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2064904" y="2884729"/>
            <a:ext cx="353415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419600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51758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0574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4196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6751758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3288238" y="15240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</a:t>
            </a:r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27195" y="1463189"/>
            <a:ext cx="2016805" cy="731222"/>
            <a:chOff x="7127195" y="1463189"/>
            <a:chExt cx="2016805" cy="731222"/>
          </a:xfrm>
        </p:grpSpPr>
        <p:cxnSp>
          <p:nvCxnSpPr>
            <p:cNvPr id="30" name="Straight Connector 16"/>
            <p:cNvCxnSpPr>
              <a:cxnSpLocks noChangeShapeType="1"/>
            </p:cNvCxnSpPr>
            <p:nvPr/>
          </p:nvCxnSpPr>
          <p:spPr bwMode="auto">
            <a:xfrm>
              <a:off x="7851314" y="1647855"/>
              <a:ext cx="533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30"/>
            <p:cNvSpPr txBox="1"/>
            <p:nvPr/>
          </p:nvSpPr>
          <p:spPr>
            <a:xfrm>
              <a:off x="7355795" y="1463189"/>
              <a:ext cx="428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Pr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46395" y="1463189"/>
              <a:ext cx="49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Cu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27195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Peer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58784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Peer</a:t>
              </a:r>
              <a:endParaRPr lang="en-US" sz="1800" b="0" dirty="0">
                <a:latin typeface="+mn-lt"/>
              </a:endParaRPr>
            </a:p>
          </p:txBody>
        </p:sp>
        <p:cxnSp>
          <p:nvCxnSpPr>
            <p:cNvPr id="35" name="Straight Connector 11"/>
            <p:cNvCxnSpPr>
              <a:cxnSpLocks noChangeShapeType="1"/>
            </p:cNvCxnSpPr>
            <p:nvPr/>
          </p:nvCxnSpPr>
          <p:spPr bwMode="auto">
            <a:xfrm>
              <a:off x="7940401" y="2009745"/>
              <a:ext cx="355226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Freeform 32"/>
          <p:cNvSpPr>
            <a:spLocks noChangeArrowheads="1"/>
          </p:cNvSpPr>
          <p:nvPr/>
        </p:nvSpPr>
        <p:spPr bwMode="auto">
          <a:xfrm>
            <a:off x="2418319" y="3319392"/>
            <a:ext cx="2019086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8" name="Freeform 33"/>
          <p:cNvSpPr>
            <a:spLocks noChangeArrowheads="1"/>
          </p:cNvSpPr>
          <p:nvPr/>
        </p:nvSpPr>
        <p:spPr bwMode="auto">
          <a:xfrm>
            <a:off x="4904777" y="3293588"/>
            <a:ext cx="1846982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9" name="Straight Arrow Connector 41"/>
          <p:cNvCxnSpPr>
            <a:cxnSpLocks noChangeShapeType="1"/>
          </p:cNvCxnSpPr>
          <p:nvPr/>
        </p:nvCxnSpPr>
        <p:spPr bwMode="auto">
          <a:xfrm>
            <a:off x="53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1946275" y="5033963"/>
            <a:ext cx="20605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allowed</a:t>
            </a:r>
          </a:p>
        </p:txBody>
      </p:sp>
      <p:sp>
        <p:nvSpPr>
          <p:cNvPr id="41" name="Freeform 31"/>
          <p:cNvSpPr>
            <a:spLocks noChangeArrowheads="1"/>
          </p:cNvSpPr>
          <p:nvPr/>
        </p:nvSpPr>
        <p:spPr bwMode="auto">
          <a:xfrm>
            <a:off x="1667142" y="2830078"/>
            <a:ext cx="5802594" cy="1438012"/>
          </a:xfrm>
          <a:custGeom>
            <a:avLst/>
            <a:gdLst>
              <a:gd name="T0" fmla="*/ 311566 w 2597454"/>
              <a:gd name="T1" fmla="*/ 2420048 h 1565160"/>
              <a:gd name="T2" fmla="*/ 428409 w 2597454"/>
              <a:gd name="T3" fmla="*/ 813294 h 1565160"/>
              <a:gd name="T4" fmla="*/ 2882020 w 2597454"/>
              <a:gd name="T5" fmla="*/ 158690 h 1565160"/>
              <a:gd name="T6" fmla="*/ 11761761 w 2597454"/>
              <a:gd name="T7" fmla="*/ 69427 h 1565160"/>
              <a:gd name="T8" fmla="*/ 15150088 w 2597454"/>
              <a:gd name="T9" fmla="*/ 575258 h 1565160"/>
              <a:gd name="T10" fmla="*/ 15500602 w 2597454"/>
              <a:gd name="T11" fmla="*/ 2390294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42" name="Straight Arrow Connector 42"/>
          <p:cNvCxnSpPr>
            <a:cxnSpLocks noChangeShapeType="1"/>
          </p:cNvCxnSpPr>
          <p:nvPr/>
        </p:nvCxnSpPr>
        <p:spPr bwMode="auto">
          <a:xfrm>
            <a:off x="434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5807075" y="5029200"/>
            <a:ext cx="25733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</a:t>
            </a:r>
            <a:r>
              <a:rPr lang="en-US" sz="2400" b="0" u="sng" dirty="0">
                <a:latin typeface="+mn-lt"/>
                <a:ea typeface="+mn-ea"/>
                <a:cs typeface="+mn-cs"/>
              </a:rPr>
              <a:t>not</a:t>
            </a:r>
            <a:r>
              <a:rPr lang="en-US" sz="2400" b="0" dirty="0">
                <a:latin typeface="+mn-lt"/>
                <a:ea typeface="+mn-ea"/>
                <a:cs typeface="+mn-cs"/>
              </a:rPr>
              <a:t> allowed</a:t>
            </a:r>
          </a:p>
        </p:txBody>
      </p:sp>
      <p:sp>
        <p:nvSpPr>
          <p:cNvPr id="44" name="Content Placeholder 39"/>
          <p:cNvSpPr txBox="1">
            <a:spLocks/>
          </p:cNvSpPr>
          <p:nvPr/>
        </p:nvSpPr>
        <p:spPr bwMode="auto">
          <a:xfrm>
            <a:off x="457200" y="56388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2800">
                <a:solidFill>
                  <a:schemeClr val="accent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ZapfDingbats" charset="0"/>
              <a:buChar char="u"/>
              <a:defRPr sz="2400">
                <a:solidFill>
                  <a:schemeClr val="accent2"/>
                </a:solidFill>
                <a:latin typeface="+mn-lt"/>
                <a:ea typeface="ＭＳ Ｐゴシック" charset="-128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accent2"/>
                </a:solidFill>
                <a:latin typeface="+mn-lt"/>
                <a:ea typeface="ＭＳ Ｐゴシック" charset="-128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n"/>
              <a:defRPr sz="1200">
                <a:solidFill>
                  <a:schemeClr val="accent2"/>
                </a:solidFill>
                <a:latin typeface="+mn-lt"/>
                <a:ea typeface="ＭＳ Ｐゴシック" charset="-128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1200">
                <a:solidFill>
                  <a:schemeClr val="accent2"/>
                </a:solidFill>
                <a:latin typeface="+mn-lt"/>
                <a:ea typeface="ＭＳ Ｐゴシック" charset="-128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b="0" kern="0" smtClean="0">
                <a:solidFill>
                  <a:schemeClr val="tx1"/>
                </a:solidFill>
                <a:latin typeface="Arial" charset="0"/>
                <a:cs typeface="Arial" charset="0"/>
              </a:rPr>
              <a:t>ASes</a:t>
            </a:r>
            <a:r>
              <a:rPr lang="en-US" b="0" kern="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provide “transit” between their customers</a:t>
            </a:r>
          </a:p>
          <a:p>
            <a:r>
              <a:rPr lang="en-US" b="0" kern="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Peers do not provide transit between other peers</a:t>
            </a:r>
            <a:endParaRPr lang="en-US" b="0" kern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9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/>
      <p:bldP spid="41" grpId="0" animBg="1"/>
      <p:bldP spid="43" grpId="0"/>
      <p:bldP spid="4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Valley-Free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links as (+1, 0, -1) for customer-to-provider, peer and </a:t>
            </a:r>
            <a:r>
              <a:rPr lang="en-US" dirty="0" smtClean="0"/>
              <a:t>provider-to-customer</a:t>
            </a:r>
          </a:p>
          <a:p>
            <a:r>
              <a:rPr lang="en-US" dirty="0" smtClean="0"/>
              <a:t>In </a:t>
            </a:r>
            <a:r>
              <a:rPr lang="en-US" dirty="0"/>
              <a:t>any path should only see sequence of +1, followed by at most one 0, followed by sequence of -</a:t>
            </a:r>
            <a:r>
              <a:rPr lang="en-US" dirty="0" smtClean="0"/>
              <a:t>1</a:t>
            </a:r>
          </a:p>
          <a:p>
            <a:endParaRPr lang="en-US" dirty="0"/>
          </a:p>
          <a:p>
            <a:r>
              <a:rPr lang="en-US" dirty="0" smtClean="0"/>
              <a:t>Example question: show why the traffic is allowed or not allowed in the previous slide with valley-free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638800"/>
            <a:ext cx="7886700" cy="970976"/>
          </a:xfrm>
        </p:spPr>
        <p:txBody>
          <a:bodyPr/>
          <a:lstStyle/>
          <a:p>
            <a:r>
              <a:rPr lang="en-US" dirty="0" smtClean="0"/>
              <a:t>Show why the traffic is allowed or not allowed with valley-free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371600" y="2590800"/>
            <a:ext cx="6400800" cy="2398043"/>
            <a:chOff x="762000" y="1633131"/>
            <a:chExt cx="7848600" cy="2940457"/>
          </a:xfrm>
        </p:grpSpPr>
        <p:sp>
          <p:nvSpPr>
            <p:cNvPr id="6" name="Cloud 5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loud 6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loud 7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loud 8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loud 10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Connector 14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Cloud 16"/>
          <p:cNvSpPr/>
          <p:nvPr/>
        </p:nvSpPr>
        <p:spPr bwMode="auto">
          <a:xfrm>
            <a:off x="2590800" y="1295400"/>
            <a:ext cx="1802167" cy="1026664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Connector 13"/>
          <p:cNvCxnSpPr>
            <a:cxnSpLocks noChangeShapeType="1"/>
          </p:cNvCxnSpPr>
          <p:nvPr/>
        </p:nvCxnSpPr>
        <p:spPr bwMode="auto">
          <a:xfrm flipH="1">
            <a:off x="2381159" y="2116102"/>
            <a:ext cx="438241" cy="68358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Connector 13"/>
          <p:cNvCxnSpPr>
            <a:cxnSpLocks noChangeShapeType="1"/>
          </p:cNvCxnSpPr>
          <p:nvPr/>
        </p:nvCxnSpPr>
        <p:spPr bwMode="auto">
          <a:xfrm>
            <a:off x="4117390" y="2096609"/>
            <a:ext cx="305355" cy="64659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2064904" y="2884729"/>
            <a:ext cx="353415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419600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751758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20574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4196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51758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288238" y="15240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</a:t>
            </a: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27195" y="1463189"/>
            <a:ext cx="2016805" cy="731222"/>
            <a:chOff x="7127195" y="1463189"/>
            <a:chExt cx="2016805" cy="731222"/>
          </a:xfrm>
        </p:grpSpPr>
        <p:cxnSp>
          <p:nvCxnSpPr>
            <p:cNvPr id="28" name="Straight Connector 16"/>
            <p:cNvCxnSpPr>
              <a:cxnSpLocks noChangeShapeType="1"/>
            </p:cNvCxnSpPr>
            <p:nvPr/>
          </p:nvCxnSpPr>
          <p:spPr bwMode="auto">
            <a:xfrm>
              <a:off x="7851314" y="1647855"/>
              <a:ext cx="533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TextBox 28"/>
            <p:cNvSpPr txBox="1"/>
            <p:nvPr/>
          </p:nvSpPr>
          <p:spPr>
            <a:xfrm>
              <a:off x="7355795" y="1463189"/>
              <a:ext cx="428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Pr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6395" y="1463189"/>
              <a:ext cx="49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Cu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27195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Peer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458784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Peer</a:t>
              </a:r>
              <a:endParaRPr lang="en-US" sz="1800" b="0" dirty="0">
                <a:latin typeface="+mn-lt"/>
              </a:endParaRPr>
            </a:p>
          </p:txBody>
        </p:sp>
        <p:cxnSp>
          <p:nvCxnSpPr>
            <p:cNvPr id="33" name="Straight Connector 11"/>
            <p:cNvCxnSpPr>
              <a:cxnSpLocks noChangeShapeType="1"/>
            </p:cNvCxnSpPr>
            <p:nvPr/>
          </p:nvCxnSpPr>
          <p:spPr bwMode="auto">
            <a:xfrm>
              <a:off x="7940401" y="2009745"/>
              <a:ext cx="355226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4" name="Freeform 32"/>
          <p:cNvSpPr>
            <a:spLocks noChangeArrowheads="1"/>
          </p:cNvSpPr>
          <p:nvPr/>
        </p:nvSpPr>
        <p:spPr bwMode="auto">
          <a:xfrm>
            <a:off x="2418319" y="3319392"/>
            <a:ext cx="2019086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5" name="Freeform 33"/>
          <p:cNvSpPr>
            <a:spLocks noChangeArrowheads="1"/>
          </p:cNvSpPr>
          <p:nvPr/>
        </p:nvSpPr>
        <p:spPr bwMode="auto">
          <a:xfrm>
            <a:off x="4904777" y="3293588"/>
            <a:ext cx="1846982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6" name="Straight Arrow Connector 41"/>
          <p:cNvCxnSpPr>
            <a:cxnSpLocks noChangeShapeType="1"/>
          </p:cNvCxnSpPr>
          <p:nvPr/>
        </p:nvCxnSpPr>
        <p:spPr bwMode="auto">
          <a:xfrm>
            <a:off x="53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1946275" y="5033963"/>
            <a:ext cx="20605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allowed</a:t>
            </a:r>
          </a:p>
        </p:txBody>
      </p:sp>
      <p:sp>
        <p:nvSpPr>
          <p:cNvPr id="38" name="Freeform 31"/>
          <p:cNvSpPr>
            <a:spLocks noChangeArrowheads="1"/>
          </p:cNvSpPr>
          <p:nvPr/>
        </p:nvSpPr>
        <p:spPr bwMode="auto">
          <a:xfrm>
            <a:off x="1667142" y="2830078"/>
            <a:ext cx="5802594" cy="1438012"/>
          </a:xfrm>
          <a:custGeom>
            <a:avLst/>
            <a:gdLst>
              <a:gd name="T0" fmla="*/ 311566 w 2597454"/>
              <a:gd name="T1" fmla="*/ 2420048 h 1565160"/>
              <a:gd name="T2" fmla="*/ 428409 w 2597454"/>
              <a:gd name="T3" fmla="*/ 813294 h 1565160"/>
              <a:gd name="T4" fmla="*/ 2882020 w 2597454"/>
              <a:gd name="T5" fmla="*/ 158690 h 1565160"/>
              <a:gd name="T6" fmla="*/ 11761761 w 2597454"/>
              <a:gd name="T7" fmla="*/ 69427 h 1565160"/>
              <a:gd name="T8" fmla="*/ 15150088 w 2597454"/>
              <a:gd name="T9" fmla="*/ 575258 h 1565160"/>
              <a:gd name="T10" fmla="*/ 15500602 w 2597454"/>
              <a:gd name="T11" fmla="*/ 2390294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9" name="Straight Arrow Connector 42"/>
          <p:cNvCxnSpPr>
            <a:cxnSpLocks noChangeShapeType="1"/>
          </p:cNvCxnSpPr>
          <p:nvPr/>
        </p:nvCxnSpPr>
        <p:spPr bwMode="auto">
          <a:xfrm>
            <a:off x="434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5807075" y="5029200"/>
            <a:ext cx="25733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</a:t>
            </a:r>
            <a:r>
              <a:rPr lang="en-US" sz="2400" b="0" u="sng" dirty="0">
                <a:latin typeface="+mn-lt"/>
                <a:ea typeface="+mn-ea"/>
                <a:cs typeface="+mn-cs"/>
              </a:rPr>
              <a:t>not</a:t>
            </a:r>
            <a:r>
              <a:rPr lang="en-US" sz="2400" b="0" dirty="0">
                <a:latin typeface="+mn-lt"/>
                <a:ea typeface="+mn-ea"/>
                <a:cs typeface="+mn-cs"/>
              </a:rPr>
              <a:t> allowed</a:t>
            </a:r>
          </a:p>
        </p:txBody>
      </p:sp>
    </p:spTree>
    <p:extLst>
      <p:ext uri="{BB962C8B-B14F-4D97-AF65-F5344CB8AC3E}">
        <p14:creationId xmlns:p14="http://schemas.microsoft.com/office/powerpoint/2010/main" val="129174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BGP inspired by Distance-Vector with four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Shortest-path routes may not be picked to enforce policy</a:t>
            </a:r>
          </a:p>
          <a:p>
            <a:r>
              <a:rPr lang="en-US" dirty="0"/>
              <a:t>Path-Vector </a:t>
            </a:r>
            <a:r>
              <a:rPr lang="en-US" dirty="0" smtClean="0"/>
              <a:t>routing to avoid loops</a:t>
            </a:r>
          </a:p>
          <a:p>
            <a:r>
              <a:rPr lang="en-US" dirty="0"/>
              <a:t>Selective route </a:t>
            </a:r>
            <a:r>
              <a:rPr lang="en-US" dirty="0" smtClean="0"/>
              <a:t>advertisement may affect reachability</a:t>
            </a:r>
            <a:endParaRPr lang="en-US" dirty="0"/>
          </a:p>
          <a:p>
            <a:r>
              <a:rPr lang="en-US" dirty="0" smtClean="0"/>
              <a:t>Routes may be aggregated for scalability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Policy dictates how routes are “selected” and “exported”</a:t>
            </a:r>
            <a:endParaRPr lang="en-US" altLang="zh-CN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952500" y="4876800"/>
            <a:ext cx="7239000" cy="190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accent5"/>
                </a:solidFill>
              </a:rPr>
              <a:t>Selection</a:t>
            </a:r>
            <a:r>
              <a:rPr lang="en-US" sz="2400" dirty="0" smtClean="0"/>
              <a:t>: Which path to use?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</a:t>
            </a:r>
            <a:r>
              <a:rPr lang="en-US" dirty="0" smtClean="0"/>
              <a:t>ontrols whether/how traffic leaves the network</a:t>
            </a:r>
          </a:p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accent5"/>
                </a:solidFill>
              </a:rPr>
              <a:t>Export</a:t>
            </a:r>
            <a:r>
              <a:rPr lang="en-US" sz="2400" dirty="0" smtClean="0"/>
              <a:t>: Which path to advertise?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</a:t>
            </a:r>
            <a:r>
              <a:rPr lang="en-US" dirty="0" smtClean="0"/>
              <a:t>ontrols whether/how traffic enters the network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7886700" y="3291779"/>
            <a:ext cx="1485900" cy="899221"/>
            <a:chOff x="7734300" y="3215579"/>
            <a:chExt cx="1485900" cy="899221"/>
          </a:xfrm>
          <a:effectLst/>
        </p:grpSpPr>
        <p:sp>
          <p:nvSpPr>
            <p:cNvPr id="53" name="Rounded Rectangular Callout 52"/>
            <p:cNvSpPr/>
            <p:nvPr/>
          </p:nvSpPr>
          <p:spPr bwMode="auto">
            <a:xfrm>
              <a:off x="7924800" y="3429000"/>
              <a:ext cx="990600" cy="685800"/>
            </a:xfrm>
            <a:prstGeom prst="wedgeRoundRectCallout">
              <a:avLst>
                <a:gd name="adj1" fmla="val -47205"/>
                <a:gd name="adj2" fmla="val 10694"/>
                <a:gd name="adj3" fmla="val 16667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urier New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34300" y="3215579"/>
              <a:ext cx="1485900" cy="899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b="0" i="1" dirty="0">
                <a:solidFill>
                  <a:srgbClr val="FFFFFF"/>
                </a:solidFill>
                <a:latin typeface="+mn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solidFill>
                    <a:srgbClr val="FFFFFF"/>
                  </a:solidFill>
                  <a:latin typeface="+mn-lt"/>
                </a:rPr>
                <a:t>Can reach 128.3/16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solidFill>
                    <a:srgbClr val="FFFFFF"/>
                  </a:solidFill>
                  <a:latin typeface="+mn-lt"/>
                </a:rPr>
                <a:t>blah blah</a:t>
              </a:r>
              <a:endParaRPr lang="en-US" sz="1400" dirty="0">
                <a:solidFill>
                  <a:srgbClr val="FFFFFF"/>
                </a:solidFill>
                <a:latin typeface="+mn-lt"/>
              </a:endParaRPr>
            </a:p>
          </p:txBody>
        </p:sp>
      </p:grpSp>
      <p:sp>
        <p:nvSpPr>
          <p:cNvPr id="1979417" name="Text Box 25"/>
          <p:cNvSpPr txBox="1">
            <a:spLocks noChangeArrowheads="1"/>
          </p:cNvSpPr>
          <p:nvPr/>
        </p:nvSpPr>
        <p:spPr bwMode="auto">
          <a:xfrm>
            <a:off x="4937125" y="1819275"/>
            <a:ext cx="2463800" cy="466725"/>
          </a:xfrm>
          <a:prstGeom prst="rect">
            <a:avLst/>
          </a:prstGeom>
          <a:solidFill>
            <a:srgbClr val="FFFFFF"/>
          </a:solidFill>
          <a:ln w="9525" cap="rnd">
            <a:noFill/>
            <a:prstDash val="sysDot"/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altLang="zh-CN" sz="2400" dirty="0">
                <a:solidFill>
                  <a:schemeClr val="accent5"/>
                </a:solidFill>
                <a:latin typeface="Arial" charset="0"/>
                <a:ea typeface="宋体" charset="0"/>
                <a:cs typeface="宋体" charset="0"/>
              </a:rPr>
              <a:t>Route selection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4800" y="2743200"/>
            <a:ext cx="7848600" cy="2286000"/>
            <a:chOff x="304800" y="2667000"/>
            <a:chExt cx="7848600" cy="2286000"/>
          </a:xfrm>
          <a:effectLst/>
        </p:grpSpPr>
        <p:sp>
          <p:nvSpPr>
            <p:cNvPr id="61454" name="Line 24"/>
            <p:cNvSpPr>
              <a:spLocks noChangeShapeType="1"/>
            </p:cNvSpPr>
            <p:nvPr/>
          </p:nvSpPr>
          <p:spPr bwMode="auto">
            <a:xfrm flipH="1" flipV="1">
              <a:off x="1601788" y="3049588"/>
              <a:ext cx="1141412" cy="150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04800" y="2667000"/>
              <a:ext cx="7848600" cy="2286000"/>
              <a:chOff x="304800" y="2667000"/>
              <a:chExt cx="7848600" cy="2286000"/>
            </a:xfrm>
          </p:grpSpPr>
          <p:sp>
            <p:nvSpPr>
              <p:cNvPr id="197939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057400" y="2667000"/>
                <a:ext cx="3962400" cy="198120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en-US" altLang="zh-CN" sz="1800" dirty="0" smtClean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endParaRPr lang="en-US" altLang="zh-CN" sz="1800" dirty="0" smtClean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A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0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4800" y="2667000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 smtClean="0">
                    <a:latin typeface="Arial" charset="0"/>
                    <a:ea typeface="宋体" charset="-122"/>
                    <a:cs typeface="宋体" charset="-122"/>
                  </a:rPr>
                  <a:t>P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61447" name="Line 17"/>
              <p:cNvSpPr>
                <a:spLocks noChangeShapeType="1"/>
              </p:cNvSpPr>
              <p:nvPr/>
            </p:nvSpPr>
            <p:spPr bwMode="auto">
              <a:xfrm flipV="1">
                <a:off x="5562600" y="3201988"/>
                <a:ext cx="990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48" name="Line 18"/>
              <p:cNvSpPr>
                <a:spLocks noChangeShapeType="1"/>
              </p:cNvSpPr>
              <p:nvPr/>
            </p:nvSpPr>
            <p:spPr bwMode="auto">
              <a:xfrm>
                <a:off x="5562600" y="3582988"/>
                <a:ext cx="1143000" cy="914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41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477000" y="4116388"/>
                <a:ext cx="1600200" cy="83661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 smtClean="0">
                    <a:latin typeface="Arial" charset="0"/>
                    <a:ea typeface="宋体" charset="-122"/>
                    <a:cs typeface="宋体" charset="-122"/>
                  </a:rPr>
                  <a:t>C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1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553200" y="2822575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en-US" altLang="zh-CN" sz="1800" dirty="0" smtClean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r>
                  <a:rPr lang="en-US" altLang="zh-CN" sz="1800" dirty="0" smtClean="0">
                    <a:latin typeface="Arial" charset="0"/>
                    <a:ea typeface="宋体" charset="-122"/>
                    <a:cs typeface="宋体" charset="-122"/>
                  </a:rPr>
                  <a:t>B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3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4800" y="3886200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 smtClean="0">
                    <a:latin typeface="Arial" charset="0"/>
                    <a:ea typeface="宋体" charset="-122"/>
                    <a:cs typeface="宋体" charset="-122"/>
                  </a:rPr>
                  <a:t>Q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</p:grpSp>
        <p:sp>
          <p:nvSpPr>
            <p:cNvPr id="61468" name="Line 41"/>
            <p:cNvSpPr>
              <a:spLocks noChangeShapeType="1"/>
            </p:cNvSpPr>
            <p:nvPr/>
          </p:nvSpPr>
          <p:spPr bwMode="auto">
            <a:xfrm flipH="1">
              <a:off x="1600200" y="4038600"/>
              <a:ext cx="1066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9424" name="Line 32"/>
          <p:cNvSpPr>
            <a:spLocks noChangeShapeType="1"/>
          </p:cNvSpPr>
          <p:nvPr/>
        </p:nvSpPr>
        <p:spPr bwMode="auto">
          <a:xfrm flipH="1" flipV="1">
            <a:off x="1524000" y="2971800"/>
            <a:ext cx="1219200" cy="152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2057400" y="3886200"/>
            <a:ext cx="304800" cy="533400"/>
            <a:chOff x="1392" y="2688"/>
            <a:chExt cx="192" cy="336"/>
          </a:xfrm>
          <a:effectLst/>
        </p:grpSpPr>
        <p:sp>
          <p:nvSpPr>
            <p:cNvPr id="61476" name="Line 48"/>
            <p:cNvSpPr>
              <a:spLocks noChangeShapeType="1"/>
            </p:cNvSpPr>
            <p:nvPr/>
          </p:nvSpPr>
          <p:spPr bwMode="auto">
            <a:xfrm>
              <a:off x="1392" y="2736"/>
              <a:ext cx="192" cy="24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7" name="Line 49"/>
            <p:cNvSpPr>
              <a:spLocks noChangeShapeType="1"/>
            </p:cNvSpPr>
            <p:nvPr/>
          </p:nvSpPr>
          <p:spPr bwMode="auto">
            <a:xfrm flipH="1">
              <a:off x="1440" y="2688"/>
              <a:ext cx="96" cy="33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79434" name="Line 42"/>
          <p:cNvSpPr>
            <a:spLocks noChangeShapeType="1"/>
          </p:cNvSpPr>
          <p:nvPr/>
        </p:nvSpPr>
        <p:spPr bwMode="auto">
          <a:xfrm flipH="1">
            <a:off x="2286000" y="3962400"/>
            <a:ext cx="457200" cy="76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19" name="Freeform 27"/>
          <p:cNvSpPr>
            <a:spLocks/>
          </p:cNvSpPr>
          <p:nvPr/>
        </p:nvSpPr>
        <p:spPr bwMode="auto">
          <a:xfrm>
            <a:off x="5638800" y="2819400"/>
            <a:ext cx="2971800" cy="546100"/>
          </a:xfrm>
          <a:custGeom>
            <a:avLst/>
            <a:gdLst>
              <a:gd name="T0" fmla="*/ 2147483647 w 1872"/>
              <a:gd name="T1" fmla="*/ 846772500 h 344"/>
              <a:gd name="T2" fmla="*/ 2147483647 w 1872"/>
              <a:gd name="T3" fmla="*/ 725805000 h 344"/>
              <a:gd name="T4" fmla="*/ 2147483647 w 1872"/>
              <a:gd name="T5" fmla="*/ 0 h 344"/>
              <a:gd name="T6" fmla="*/ 0 w 1872"/>
              <a:gd name="T7" fmla="*/ 725805000 h 344"/>
              <a:gd name="T8" fmla="*/ 0 60000 65536"/>
              <a:gd name="T9" fmla="*/ 0 60000 65536"/>
              <a:gd name="T10" fmla="*/ 0 60000 65536"/>
              <a:gd name="T11" fmla="*/ 0 60000 65536"/>
              <a:gd name="T12" fmla="*/ 0 w 1872"/>
              <a:gd name="T13" fmla="*/ 0 h 344"/>
              <a:gd name="T14" fmla="*/ 1872 w 1872"/>
              <a:gd name="T15" fmla="*/ 344 h 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72" h="344">
                <a:moveTo>
                  <a:pt x="1824" y="336"/>
                </a:moveTo>
                <a:cubicBezTo>
                  <a:pt x="1848" y="340"/>
                  <a:pt x="1872" y="344"/>
                  <a:pt x="1728" y="288"/>
                </a:cubicBezTo>
                <a:cubicBezTo>
                  <a:pt x="1584" y="232"/>
                  <a:pt x="1248" y="0"/>
                  <a:pt x="960" y="0"/>
                </a:cubicBezTo>
                <a:cubicBezTo>
                  <a:pt x="672" y="0"/>
                  <a:pt x="336" y="144"/>
                  <a:pt x="0" y="288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20" name="Freeform 28"/>
          <p:cNvSpPr>
            <a:spLocks/>
          </p:cNvSpPr>
          <p:nvPr/>
        </p:nvSpPr>
        <p:spPr bwMode="auto">
          <a:xfrm>
            <a:off x="5486400" y="3733800"/>
            <a:ext cx="3048000" cy="1066800"/>
          </a:xfrm>
          <a:custGeom>
            <a:avLst/>
            <a:gdLst>
              <a:gd name="T0" fmla="*/ 2147483647 w 1872"/>
              <a:gd name="T1" fmla="*/ 987901250 h 576"/>
              <a:gd name="T2" fmla="*/ 2147483647 w 1872"/>
              <a:gd name="T3" fmla="*/ 1811152292 h 576"/>
              <a:gd name="T4" fmla="*/ 0 w 1872"/>
              <a:gd name="T5" fmla="*/ 0 h 576"/>
              <a:gd name="T6" fmla="*/ 0 60000 65536"/>
              <a:gd name="T7" fmla="*/ 0 60000 65536"/>
              <a:gd name="T8" fmla="*/ 0 60000 65536"/>
              <a:gd name="T9" fmla="*/ 0 w 1872"/>
              <a:gd name="T10" fmla="*/ 0 h 576"/>
              <a:gd name="T11" fmla="*/ 1872 w 187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576">
                <a:moveTo>
                  <a:pt x="1872" y="288"/>
                </a:moveTo>
                <a:cubicBezTo>
                  <a:pt x="1572" y="432"/>
                  <a:pt x="1272" y="576"/>
                  <a:pt x="960" y="528"/>
                </a:cubicBezTo>
                <a:cubicBezTo>
                  <a:pt x="648" y="480"/>
                  <a:pt x="324" y="24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18" name="Line 26"/>
          <p:cNvSpPr>
            <a:spLocks noChangeShapeType="1"/>
          </p:cNvSpPr>
          <p:nvPr/>
        </p:nvSpPr>
        <p:spPr bwMode="auto">
          <a:xfrm flipH="1">
            <a:off x="5486400" y="2209800"/>
            <a:ext cx="762000" cy="11430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669925" y="1743075"/>
            <a:ext cx="2073275" cy="2066925"/>
            <a:chOff x="573" y="1578"/>
            <a:chExt cx="1306" cy="1302"/>
          </a:xfrm>
        </p:grpSpPr>
        <p:sp>
          <p:nvSpPr>
            <p:cNvPr id="61479" name="Line 38"/>
            <p:cNvSpPr>
              <a:spLocks noChangeShapeType="1"/>
            </p:cNvSpPr>
            <p:nvPr/>
          </p:nvSpPr>
          <p:spPr bwMode="auto">
            <a:xfrm>
              <a:off x="1344" y="1776"/>
              <a:ext cx="480" cy="67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1480" name="Line 39"/>
            <p:cNvSpPr>
              <a:spLocks noChangeShapeType="1"/>
            </p:cNvSpPr>
            <p:nvPr/>
          </p:nvSpPr>
          <p:spPr bwMode="auto">
            <a:xfrm>
              <a:off x="1296" y="1776"/>
              <a:ext cx="384" cy="110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1478" name="Text Box 37"/>
            <p:cNvSpPr txBox="1">
              <a:spLocks noChangeArrowheads="1"/>
            </p:cNvSpPr>
            <p:nvPr/>
          </p:nvSpPr>
          <p:spPr bwMode="auto">
            <a:xfrm>
              <a:off x="573" y="1578"/>
              <a:ext cx="1306" cy="29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 eaLnBrk="1" hangingPunct="1"/>
              <a:r>
                <a:rPr lang="en-US" altLang="zh-CN" sz="2400" dirty="0">
                  <a:solidFill>
                    <a:schemeClr val="accent5"/>
                  </a:solidFill>
                  <a:latin typeface="Arial" charset="0"/>
                  <a:ea typeface="宋体" charset="0"/>
                  <a:cs typeface="宋体" charset="0"/>
                </a:rPr>
                <a:t>Route export</a:t>
              </a:r>
            </a:p>
          </p:txBody>
        </p:sp>
      </p:grpSp>
      <p:sp>
        <p:nvSpPr>
          <p:cNvPr id="10" name="Freeform 9"/>
          <p:cNvSpPr/>
          <p:nvPr/>
        </p:nvSpPr>
        <p:spPr>
          <a:xfrm>
            <a:off x="1018158" y="3048000"/>
            <a:ext cx="7059042" cy="675826"/>
          </a:xfrm>
          <a:custGeom>
            <a:avLst/>
            <a:gdLst>
              <a:gd name="connsiteX0" fmla="*/ 0 w 7363842"/>
              <a:gd name="connsiteY0" fmla="*/ 229997 h 675826"/>
              <a:gd name="connsiteX1" fmla="*/ 2378048 w 7363842"/>
              <a:gd name="connsiteY1" fmla="*/ 581256 h 675826"/>
              <a:gd name="connsiteX2" fmla="*/ 5864050 w 7363842"/>
              <a:gd name="connsiteY2" fmla="*/ 327 h 675826"/>
              <a:gd name="connsiteX3" fmla="*/ 7363842 w 7363842"/>
              <a:gd name="connsiteY3" fmla="*/ 675826 h 67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3842" h="675826">
                <a:moveTo>
                  <a:pt x="0" y="229997"/>
                </a:moveTo>
                <a:cubicBezTo>
                  <a:pt x="700353" y="424765"/>
                  <a:pt x="1400706" y="619534"/>
                  <a:pt x="2378048" y="581256"/>
                </a:cubicBezTo>
                <a:cubicBezTo>
                  <a:pt x="3355390" y="542978"/>
                  <a:pt x="5033085" y="-15435"/>
                  <a:pt x="5864050" y="327"/>
                </a:cubicBezTo>
                <a:cubicBezTo>
                  <a:pt x="6695015" y="16089"/>
                  <a:pt x="7363842" y="675826"/>
                  <a:pt x="7363842" y="675826"/>
                </a:cubicBezTo>
              </a:path>
            </a:pathLst>
          </a:custGeom>
          <a:ln w="57150" cmpd="sng">
            <a:solidFill>
              <a:srgbClr val="D3A600"/>
            </a:solidFill>
            <a:prstDash val="dash"/>
            <a:headEnd type="none"/>
            <a:tailEnd type="triangle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0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7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7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7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7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79417" grpId="0" animBg="1"/>
      <p:bldP spid="1979424" grpId="0" animBg="1"/>
      <p:bldP spid="1979434" grpId="0" animBg="1"/>
      <p:bldP spid="1979419" grpId="0" animBg="1"/>
      <p:bldP spid="1979420" grpId="0" animBg="1"/>
      <p:bldP spid="197941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eBGP</a:t>
            </a:r>
            <a:r>
              <a:rPr lang="en-US" dirty="0" smtClean="0"/>
              <a:t>, </a:t>
            </a:r>
            <a:r>
              <a:rPr lang="en-US" dirty="0" err="1" smtClean="0"/>
              <a:t>iBGP</a:t>
            </a:r>
            <a:r>
              <a:rPr lang="en-US" dirty="0" smtClean="0"/>
              <a:t>, and IGP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eBGP</a:t>
            </a:r>
            <a:r>
              <a:rPr lang="en-US" dirty="0" smtClean="0"/>
              <a:t>: BGP sessions between border routers in different ASes</a:t>
            </a:r>
          </a:p>
          <a:p>
            <a:pPr lvl="1"/>
            <a:r>
              <a:rPr lang="en-US" dirty="0" smtClean="0"/>
              <a:t>Learn routes to external destinations</a:t>
            </a:r>
          </a:p>
          <a:p>
            <a:r>
              <a:rPr lang="en-US" dirty="0" err="1" smtClean="0">
                <a:solidFill>
                  <a:schemeClr val="accent5"/>
                </a:solidFill>
              </a:rPr>
              <a:t>iBGP</a:t>
            </a:r>
            <a:r>
              <a:rPr lang="en-US" dirty="0" smtClean="0"/>
              <a:t>: BGP sessions between border routers and other routers within the same AS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istribute externally learned routes internally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IGP</a:t>
            </a:r>
            <a:r>
              <a:rPr lang="en-US" dirty="0" smtClean="0"/>
              <a:t>: “Interior Gateway Protocol” = Intra-domain routing protocol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internal reachability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OSPF, RIP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7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review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 through what you’re expected to know at this point: key topics, important aspects of each</a:t>
            </a:r>
          </a:p>
          <a:p>
            <a:r>
              <a:rPr lang="en-US" dirty="0" smtClean="0"/>
              <a:t>Not covered in review </a:t>
            </a:r>
            <a:r>
              <a:rPr lang="en-US" dirty="0" smtClean="0">
                <a:solidFill>
                  <a:schemeClr val="accent5"/>
                </a:solidFill>
              </a:rPr>
              <a:t>does NOT imply </a:t>
            </a:r>
            <a:r>
              <a:rPr lang="en-US" dirty="0" smtClean="0"/>
              <a:t>you don’t need to know it</a:t>
            </a:r>
          </a:p>
          <a:p>
            <a:pPr lvl="1"/>
            <a:r>
              <a:rPr lang="en-US" dirty="0" smtClean="0"/>
              <a:t>But if it’s covered today, you should know it</a:t>
            </a:r>
          </a:p>
          <a:p>
            <a:r>
              <a:rPr lang="en-US" dirty="0" smtClean="0"/>
              <a:t>Summarize, not explain</a:t>
            </a:r>
          </a:p>
          <a:p>
            <a:pPr lvl="1"/>
            <a:r>
              <a:rPr lang="en-US" dirty="0" smtClean="0"/>
              <a:t>Stop me when you want to discuss something further!</a:t>
            </a:r>
          </a:p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0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eBGP</a:t>
            </a:r>
            <a:r>
              <a:rPr lang="en-US" dirty="0"/>
              <a:t>, </a:t>
            </a:r>
            <a:r>
              <a:rPr lang="en-US" dirty="0" err="1"/>
              <a:t>iBGP</a:t>
            </a:r>
            <a:r>
              <a:rPr lang="en-US" dirty="0"/>
              <a:t>, and </a:t>
            </a:r>
            <a:r>
              <a:rPr lang="en-US" dirty="0" smtClean="0"/>
              <a:t>IGP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routes to external destination using </a:t>
            </a:r>
            <a:r>
              <a:rPr lang="en-US" dirty="0" err="1" smtClean="0"/>
              <a:t>eBGP</a:t>
            </a:r>
            <a:endParaRPr lang="en-US" dirty="0" smtClean="0"/>
          </a:p>
          <a:p>
            <a:r>
              <a:rPr lang="en-US" dirty="0" smtClean="0"/>
              <a:t>Distribute externally learned routes internally using </a:t>
            </a:r>
            <a:r>
              <a:rPr lang="en-US" dirty="0" err="1" smtClean="0"/>
              <a:t>iBGP</a:t>
            </a:r>
            <a:endParaRPr lang="en-US" dirty="0" smtClean="0"/>
          </a:p>
          <a:p>
            <a:r>
              <a:rPr lang="en-US" dirty="0" smtClean="0"/>
              <a:t>Travel shortest path to egress using IGP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8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Network layer (lectures 11–15)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Data plane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Intra- </a:t>
            </a:r>
            <a:r>
              <a:rPr lang="en-US" dirty="0">
                <a:solidFill>
                  <a:schemeClr val="accent3"/>
                </a:solidFill>
              </a:rPr>
              <a:t>and inter-domain </a:t>
            </a:r>
            <a:r>
              <a:rPr lang="en-US" dirty="0" smtClean="0">
                <a:solidFill>
                  <a:schemeClr val="accent3"/>
                </a:solidFill>
              </a:rPr>
              <a:t>routing</a:t>
            </a:r>
          </a:p>
          <a:p>
            <a:r>
              <a:rPr lang="en-US" dirty="0" smtClean="0"/>
              <a:t>Link layer (lectures 17–</a:t>
            </a:r>
            <a:r>
              <a:rPr lang="en-US" altLang="zh-CN" dirty="0" smtClean="0"/>
              <a:t>18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Ethernet</a:t>
            </a:r>
          </a:p>
          <a:p>
            <a:r>
              <a:rPr lang="en-US" dirty="0" smtClean="0"/>
              <a:t>Topics in networking (lectures 16, 19–2</a:t>
            </a:r>
            <a:r>
              <a:rPr lang="en-US" altLang="zh-CN" dirty="0" smtClean="0"/>
              <a:t>1</a:t>
            </a:r>
            <a:r>
              <a:rPr lang="en-US" dirty="0" smtClean="0"/>
              <a:t>)</a:t>
            </a:r>
          </a:p>
          <a:p>
            <a:pPr lvl="1"/>
            <a:r>
              <a:rPr lang="en-US" altLang="zh-CN" dirty="0" smtClean="0"/>
              <a:t>Programmable networks</a:t>
            </a:r>
          </a:p>
          <a:p>
            <a:pPr lvl="1"/>
            <a:r>
              <a:rPr lang="en-US" dirty="0" smtClean="0"/>
              <a:t>Wireless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8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four primary services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Framing</a:t>
            </a:r>
          </a:p>
          <a:p>
            <a:pPr lvl="2"/>
            <a:r>
              <a:rPr lang="en-US" dirty="0" smtClean="0"/>
              <a:t>Encapsulates network layer data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Link access</a:t>
            </a:r>
          </a:p>
          <a:p>
            <a:pPr lvl="2"/>
            <a:r>
              <a:rPr lang="en-US" dirty="0" smtClean="0"/>
              <a:t>Medium access control (MAC) protocol defines when to transmit frames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Reliable delivery</a:t>
            </a:r>
          </a:p>
          <a:p>
            <a:pPr lvl="2"/>
            <a:r>
              <a:rPr lang="en-US" dirty="0" smtClean="0"/>
              <a:t>Primarily for mediums with high error rates (e.g., wireless)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Error detection and correction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Point-to-point vs. </a:t>
            </a:r>
            <a:r>
              <a:rPr lang="en-US" dirty="0"/>
              <a:t>b</a:t>
            </a:r>
            <a:r>
              <a:rPr lang="en-US" dirty="0" smtClean="0"/>
              <a:t>roadcast medium</a:t>
            </a:r>
            <a:endParaRPr lang="en-US" dirty="0"/>
          </a:p>
        </p:txBody>
      </p:sp>
      <p:sp>
        <p:nvSpPr>
          <p:cNvPr id="957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Point-to-point</a:t>
            </a:r>
            <a:r>
              <a:rPr lang="en-US" dirty="0" smtClean="0"/>
              <a:t>: dedicated pairwise communication</a:t>
            </a:r>
          </a:p>
          <a:p>
            <a:pPr lvl="1"/>
            <a:r>
              <a:rPr lang="en-US" dirty="0" smtClean="0"/>
              <a:t>E.g., long-distance fiber link</a:t>
            </a:r>
          </a:p>
          <a:p>
            <a:pPr lvl="1"/>
            <a:r>
              <a:rPr lang="en-US" dirty="0" smtClean="0"/>
              <a:t>E.g., Point-to-point link b/n Ethernet switch and host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Broadcast</a:t>
            </a:r>
            <a:r>
              <a:rPr lang="en-US" dirty="0" smtClean="0"/>
              <a:t>: shared wire or medium</a:t>
            </a:r>
          </a:p>
          <a:p>
            <a:pPr lvl="1"/>
            <a:r>
              <a:rPr lang="en-US" dirty="0" smtClean="0"/>
              <a:t>Traditional Ethernet (pre ~2000)</a:t>
            </a:r>
          </a:p>
          <a:p>
            <a:pPr lvl="1"/>
            <a:r>
              <a:rPr lang="en-US" dirty="0" smtClean="0"/>
              <a:t>802.11 wireless LAN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access MAC protocols</a:t>
            </a:r>
            <a:endParaRPr lang="en-US" dirty="0"/>
          </a:p>
        </p:txBody>
      </p:sp>
      <p:sp>
        <p:nvSpPr>
          <p:cNvPr id="965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node has packet to send</a:t>
            </a:r>
          </a:p>
          <a:p>
            <a:pPr lvl="1"/>
            <a:r>
              <a:rPr lang="en-US" dirty="0" smtClean="0"/>
              <a:t>Transmit at full channel data rate </a:t>
            </a:r>
            <a:r>
              <a:rPr lang="en-US" b="1" dirty="0" smtClean="0"/>
              <a:t>w/o</a:t>
            </a:r>
            <a:r>
              <a:rPr lang="en-US" dirty="0" smtClean="0"/>
              <a:t> coordination</a:t>
            </a:r>
          </a:p>
          <a:p>
            <a:r>
              <a:rPr lang="en-US" dirty="0" smtClean="0"/>
              <a:t>Two or more transmitting nodes </a:t>
            </a:r>
            <a:r>
              <a:rPr lang="en-US" dirty="0" smtClean="0">
                <a:sym typeface="Symbol" charset="0"/>
              </a:rPr>
              <a:t>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collision</a:t>
            </a:r>
          </a:p>
          <a:p>
            <a:pPr lvl="1"/>
            <a:r>
              <a:rPr lang="en-US" dirty="0" smtClean="0"/>
              <a:t>Data lost</a:t>
            </a:r>
          </a:p>
          <a:p>
            <a:r>
              <a:rPr lang="en-US" dirty="0" smtClean="0"/>
              <a:t>Random access MAC protocol specifies</a:t>
            </a:r>
          </a:p>
          <a:p>
            <a:pPr lvl="1"/>
            <a:r>
              <a:rPr lang="en-US" dirty="0" smtClean="0"/>
              <a:t>How to </a:t>
            </a:r>
            <a:r>
              <a:rPr lang="en-US" dirty="0" smtClean="0">
                <a:solidFill>
                  <a:schemeClr val="accent5"/>
                </a:solidFill>
              </a:rPr>
              <a:t>detect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/>
                </a:solidFill>
              </a:rPr>
              <a:t>recover </a:t>
            </a:r>
            <a:r>
              <a:rPr lang="en-US" dirty="0" smtClean="0"/>
              <a:t>from collisions </a:t>
            </a:r>
          </a:p>
          <a:p>
            <a:r>
              <a:rPr lang="en-US" dirty="0" smtClean="0"/>
              <a:t>Examples </a:t>
            </a:r>
          </a:p>
          <a:p>
            <a:pPr lvl="1"/>
            <a:r>
              <a:rPr lang="en-US" dirty="0" smtClean="0"/>
              <a:t>ALOHA and Slotted ALOHA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CSMA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/>
                </a:solidFill>
              </a:rPr>
              <a:t>CSMA/CD</a:t>
            </a:r>
            <a:r>
              <a:rPr lang="en-US" dirty="0" smtClean="0"/>
              <a:t>, CSMA/CA (wireless)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CSMA (Carrier Sense Multiple Access)</a:t>
            </a:r>
            <a:endParaRPr lang="en-US"/>
          </a:p>
        </p:txBody>
      </p:sp>
      <p:sp>
        <p:nvSpPr>
          <p:cNvPr id="973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CSMA: </a:t>
            </a:r>
            <a:r>
              <a:rPr lang="en-US" dirty="0" smtClean="0">
                <a:solidFill>
                  <a:schemeClr val="accent5"/>
                </a:solidFill>
              </a:rPr>
              <a:t>listen before transmit</a:t>
            </a:r>
          </a:p>
          <a:p>
            <a:pPr lvl="1"/>
            <a:r>
              <a:rPr lang="en-US" dirty="0" smtClean="0"/>
              <a:t>If channel sensed idle: transmit entire frame</a:t>
            </a:r>
          </a:p>
          <a:p>
            <a:pPr lvl="1"/>
            <a:r>
              <a:rPr lang="en-US" dirty="0" smtClean="0"/>
              <a:t>If channel sensed busy, defer transmission </a:t>
            </a:r>
          </a:p>
          <a:p>
            <a:r>
              <a:rPr lang="en-US" dirty="0" smtClean="0"/>
              <a:t>Human analogy: don’t interrupt others!</a:t>
            </a:r>
          </a:p>
          <a:p>
            <a:r>
              <a:rPr lang="en-US" dirty="0" smtClean="0"/>
              <a:t>Does not eliminate all collisions</a:t>
            </a:r>
          </a:p>
          <a:p>
            <a:pPr lvl="1"/>
            <a:r>
              <a:rPr lang="en-US" dirty="0" smtClean="0"/>
              <a:t>Why?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7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CSMA/CD (Collision Detection)</a:t>
            </a:r>
            <a:endParaRPr lang="en-US"/>
          </a:p>
        </p:txBody>
      </p:sp>
      <p:sp>
        <p:nvSpPr>
          <p:cNvPr id="977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CSMA/CD: carrier sensing, deferral as in CSMA</a:t>
            </a:r>
          </a:p>
          <a:p>
            <a:pPr lvl="1"/>
            <a:r>
              <a:rPr lang="en-US" dirty="0" smtClean="0"/>
              <a:t>Collisions detected within short time</a:t>
            </a:r>
          </a:p>
          <a:p>
            <a:pPr lvl="1"/>
            <a:r>
              <a:rPr lang="en-US" dirty="0" smtClean="0"/>
              <a:t>Colliding transmissions aborted, reducing wastage </a:t>
            </a:r>
          </a:p>
          <a:p>
            <a:r>
              <a:rPr lang="en-US" dirty="0" smtClean="0"/>
              <a:t>Collision detection easy in wired (broadcast) LANs</a:t>
            </a:r>
          </a:p>
          <a:p>
            <a:pPr lvl="1"/>
            <a:r>
              <a:rPr lang="en-US" dirty="0" smtClean="0"/>
              <a:t>Compare transmitted, received signals</a:t>
            </a:r>
          </a:p>
          <a:p>
            <a:r>
              <a:rPr lang="en-US" dirty="0" smtClean="0"/>
              <a:t>Collision detection difficult in wireless LANs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4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switched Ethernet?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/>
                </a:solidFill>
              </a:rPr>
              <a:t>Enables concurrent communication</a:t>
            </a:r>
          </a:p>
          <a:p>
            <a:pPr lvl="1"/>
            <a:r>
              <a:rPr lang="en-US" sz="2000" dirty="0"/>
              <a:t>Host A can talk to C, while B talks to D</a:t>
            </a:r>
          </a:p>
          <a:p>
            <a:pPr lvl="1"/>
            <a:r>
              <a:rPr lang="en-US" sz="2000" dirty="0"/>
              <a:t>No </a:t>
            </a:r>
            <a:r>
              <a:rPr lang="en-US" sz="2000" dirty="0" smtClean="0"/>
              <a:t>collisions and no </a:t>
            </a:r>
            <a:r>
              <a:rPr lang="en-US" sz="2000" dirty="0"/>
              <a:t>need for </a:t>
            </a:r>
            <a:r>
              <a:rPr lang="en-US" sz="2000" dirty="0" smtClean="0"/>
              <a:t>CSMA/CD</a:t>
            </a:r>
            <a:endParaRPr lang="en-US" sz="2000" dirty="0"/>
          </a:p>
          <a:p>
            <a:pPr lvl="1"/>
            <a:r>
              <a:rPr lang="en-US" sz="2000" dirty="0"/>
              <a:t>No constraints on link lengths, etc</a:t>
            </a:r>
            <a:r>
              <a:rPr lang="en-US" sz="2000" dirty="0" smtClean="0"/>
              <a:t>.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4873490" y="1723874"/>
            <a:ext cx="3344862" cy="3196500"/>
            <a:chOff x="2535238" y="1240544"/>
            <a:chExt cx="3344862" cy="3196500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3952875" y="1728769"/>
            <a:ext cx="512763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9" name="Clip" r:id="rId4" imgW="1307948" imgH="1084823" progId="MS_ClipArt_Gallery.2">
                    <p:embed/>
                  </p:oleObj>
                </mc:Choice>
                <mc:Fallback>
                  <p:oleObj name="Clip" r:id="rId4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875" y="1728769"/>
                          <a:ext cx="512763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3983038" y="3989369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0" name="Clip" r:id="rId6" imgW="1307948" imgH="1084823" progId="MS_ClipArt_Gallery.2">
                    <p:embed/>
                  </p:oleObj>
                </mc:Choice>
                <mc:Fallback>
                  <p:oleObj name="Clip" r:id="rId6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3038" y="3989369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>
              <p:extLst/>
            </p:nvPr>
          </p:nvGraphicFramePr>
          <p:xfrm>
            <a:off x="5367338" y="2757469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1" name="Clip" r:id="rId7" imgW="1307948" imgH="1084823" progId="MS_ClipArt_Gallery.2">
                    <p:embed/>
                  </p:oleObj>
                </mc:Choice>
                <mc:Fallback>
                  <p:oleObj name="Clip" r:id="rId7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7338" y="2757469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/>
            </p:nvPr>
          </p:nvGraphicFramePr>
          <p:xfrm>
            <a:off x="2535238" y="2768582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2" name="Clip" r:id="rId8" imgW="1307948" imgH="1084823" progId="MS_ClipArt_Gallery.2">
                    <p:embed/>
                  </p:oleObj>
                </mc:Choice>
                <mc:Fallback>
                  <p:oleObj name="Clip" r:id="rId8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5238" y="2768582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3017838" y="2911457"/>
              <a:ext cx="153987" cy="131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5273675" y="2911457"/>
              <a:ext cx="153988" cy="131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4194175" y="2168507"/>
              <a:ext cx="120650" cy="2079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4202113" y="3795694"/>
              <a:ext cx="120650" cy="2079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>
              <a:off x="3171825" y="2967019"/>
              <a:ext cx="8429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4240213" y="2379644"/>
              <a:ext cx="0" cy="487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 flipH="1">
              <a:off x="4403725" y="2967019"/>
              <a:ext cx="852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" name="Line 16"/>
            <p:cNvSpPr>
              <a:spLocks noChangeShapeType="1"/>
            </p:cNvSpPr>
            <p:nvPr/>
          </p:nvSpPr>
          <p:spPr bwMode="auto">
            <a:xfrm flipV="1">
              <a:off x="4240213" y="3087669"/>
              <a:ext cx="11112" cy="687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" name="Text Box 17"/>
            <p:cNvSpPr txBox="1">
              <a:spLocks noChangeArrowheads="1"/>
            </p:cNvSpPr>
            <p:nvPr/>
          </p:nvSpPr>
          <p:spPr bwMode="auto">
            <a:xfrm>
              <a:off x="2989978" y="3244127"/>
              <a:ext cx="111227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dirty="0" smtClean="0">
                  <a:latin typeface="+mn-lt"/>
                </a:rPr>
                <a:t>Ethernet</a:t>
              </a:r>
              <a:br>
                <a:rPr lang="en-US" dirty="0" smtClean="0">
                  <a:latin typeface="+mn-lt"/>
                </a:rPr>
              </a:br>
              <a:r>
                <a:rPr lang="en-US" dirty="0" smtClean="0">
                  <a:latin typeface="+mn-lt"/>
                </a:rPr>
                <a:t>switch</a:t>
              </a:r>
              <a:endParaRPr lang="en-US" dirty="0">
                <a:latin typeface="+mn-lt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V="1">
              <a:off x="3625850" y="3111482"/>
              <a:ext cx="355600" cy="231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2584319" y="2290244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A</a:t>
              </a: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4075610" y="1240544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B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5470299" y="2289153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C</a:t>
              </a:r>
            </a:p>
          </p:txBody>
        </p: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4532313" y="3936982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D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06237" y="2745465"/>
              <a:ext cx="459679" cy="459679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Ethernet switches are “self learning”</a:t>
            </a:r>
            <a:endParaRPr lang="en-US" dirty="0"/>
          </a:p>
        </p:txBody>
      </p:sp>
      <p:sp>
        <p:nvSpPr>
          <p:cNvPr id="665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packet arrives:</a:t>
            </a:r>
          </a:p>
          <a:p>
            <a:pPr lvl="1"/>
            <a:r>
              <a:rPr lang="en-US" dirty="0" smtClean="0"/>
              <a:t>Inspect source MAC address, associate with incoming port</a:t>
            </a:r>
          </a:p>
          <a:p>
            <a:pPr lvl="1"/>
            <a:r>
              <a:rPr lang="en-US" dirty="0" smtClean="0"/>
              <a:t>Store mapping in the switch table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accent5"/>
                </a:solidFill>
              </a:rPr>
              <a:t>time-to-live</a:t>
            </a:r>
            <a:r>
              <a:rPr lang="en-US" dirty="0" smtClean="0"/>
              <a:t> field to eventually forget mapping</a:t>
            </a:r>
            <a:endParaRPr lang="en-US" dirty="0"/>
          </a:p>
        </p:txBody>
      </p:sp>
      <p:sp>
        <p:nvSpPr>
          <p:cNvPr id="66569" name="Rectangle 4"/>
          <p:cNvSpPr>
            <a:spLocks noChangeArrowheads="1"/>
          </p:cNvSpPr>
          <p:nvPr/>
        </p:nvSpPr>
        <p:spPr bwMode="auto">
          <a:xfrm>
            <a:off x="3975100" y="5227638"/>
            <a:ext cx="355600" cy="88900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3968750" y="3946525"/>
          <a:ext cx="5127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Clip" r:id="rId4" imgW="1307948" imgH="1084823" progId="MS_ClipArt_Gallery.2">
                  <p:embed/>
                </p:oleObj>
              </mc:Choice>
              <mc:Fallback>
                <p:oleObj name="Clip" r:id="rId4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0" y="3946525"/>
                        <a:ext cx="5127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3998913" y="6207125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Clip" r:id="rId6" imgW="1307948" imgH="1084823" progId="MS_ClipArt_Gallery.2">
                  <p:embed/>
                </p:oleObj>
              </mc:Choice>
              <mc:Fallback>
                <p:oleObj name="Clip" r:id="rId6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6207125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5383213" y="4975225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Clip" r:id="rId7" imgW="1307948" imgH="1084823" progId="MS_ClipArt_Gallery.2">
                  <p:embed/>
                </p:oleObj>
              </mc:Choice>
              <mc:Fallback>
                <p:oleObj name="Clip" r:id="rId7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4975225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2551113" y="4986338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Clip" r:id="rId8" imgW="1307948" imgH="1084823" progId="MS_ClipArt_Gallery.2">
                  <p:embed/>
                </p:oleObj>
              </mc:Choice>
              <mc:Fallback>
                <p:oleObj name="Clip" r:id="rId8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113" y="4986338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0" name="Rectangle 9"/>
          <p:cNvSpPr>
            <a:spLocks noChangeArrowheads="1"/>
          </p:cNvSpPr>
          <p:nvPr/>
        </p:nvSpPr>
        <p:spPr bwMode="auto">
          <a:xfrm>
            <a:off x="3033713" y="5129213"/>
            <a:ext cx="153987" cy="131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Rectangle 10"/>
          <p:cNvSpPr>
            <a:spLocks noChangeArrowheads="1"/>
          </p:cNvSpPr>
          <p:nvPr/>
        </p:nvSpPr>
        <p:spPr bwMode="auto">
          <a:xfrm>
            <a:off x="5289550" y="5129213"/>
            <a:ext cx="153988" cy="131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Rectangle 11"/>
          <p:cNvSpPr>
            <a:spLocks noChangeArrowheads="1"/>
          </p:cNvSpPr>
          <p:nvPr/>
        </p:nvSpPr>
        <p:spPr bwMode="auto">
          <a:xfrm>
            <a:off x="4210050" y="4386263"/>
            <a:ext cx="120650" cy="2079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Rectangle 12"/>
          <p:cNvSpPr>
            <a:spLocks noChangeArrowheads="1"/>
          </p:cNvSpPr>
          <p:nvPr/>
        </p:nvSpPr>
        <p:spPr bwMode="auto">
          <a:xfrm>
            <a:off x="4217988" y="6013450"/>
            <a:ext cx="120650" cy="207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Line 13"/>
          <p:cNvSpPr>
            <a:spLocks noChangeShapeType="1"/>
          </p:cNvSpPr>
          <p:nvPr/>
        </p:nvSpPr>
        <p:spPr bwMode="auto">
          <a:xfrm>
            <a:off x="3187700" y="5184775"/>
            <a:ext cx="842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5" name="Line 14"/>
          <p:cNvSpPr>
            <a:spLocks noChangeShapeType="1"/>
          </p:cNvSpPr>
          <p:nvPr/>
        </p:nvSpPr>
        <p:spPr bwMode="auto">
          <a:xfrm>
            <a:off x="4256088" y="4597400"/>
            <a:ext cx="0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6" name="Line 15"/>
          <p:cNvSpPr>
            <a:spLocks noChangeShapeType="1"/>
          </p:cNvSpPr>
          <p:nvPr/>
        </p:nvSpPr>
        <p:spPr bwMode="auto">
          <a:xfrm flipH="1">
            <a:off x="4419600" y="5184775"/>
            <a:ext cx="852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7" name="Line 16"/>
          <p:cNvSpPr>
            <a:spLocks noChangeShapeType="1"/>
          </p:cNvSpPr>
          <p:nvPr/>
        </p:nvSpPr>
        <p:spPr bwMode="auto">
          <a:xfrm flipV="1">
            <a:off x="4256088" y="5305425"/>
            <a:ext cx="11112" cy="687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8" name="Text Box 17"/>
          <p:cNvSpPr txBox="1">
            <a:spLocks noChangeArrowheads="1"/>
          </p:cNvSpPr>
          <p:nvPr/>
        </p:nvSpPr>
        <p:spPr bwMode="auto">
          <a:xfrm>
            <a:off x="2090738" y="4926013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A</a:t>
            </a:r>
          </a:p>
        </p:txBody>
      </p:sp>
      <p:sp>
        <p:nvSpPr>
          <p:cNvPr id="66579" name="Text Box 18"/>
          <p:cNvSpPr txBox="1">
            <a:spLocks noChangeArrowheads="1"/>
          </p:cNvSpPr>
          <p:nvPr/>
        </p:nvSpPr>
        <p:spPr bwMode="auto">
          <a:xfrm>
            <a:off x="4587875" y="3889375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B</a:t>
            </a:r>
          </a:p>
        </p:txBody>
      </p:sp>
      <p:sp>
        <p:nvSpPr>
          <p:cNvPr id="66580" name="Text Box 19"/>
          <p:cNvSpPr txBox="1">
            <a:spLocks noChangeArrowheads="1"/>
          </p:cNvSpPr>
          <p:nvPr/>
        </p:nvSpPr>
        <p:spPr bwMode="auto">
          <a:xfrm>
            <a:off x="6008688" y="4964113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C</a:t>
            </a:r>
          </a:p>
        </p:txBody>
      </p:sp>
      <p:sp>
        <p:nvSpPr>
          <p:cNvPr id="66581" name="Text Box 20"/>
          <p:cNvSpPr txBox="1">
            <a:spLocks noChangeArrowheads="1"/>
          </p:cNvSpPr>
          <p:nvPr/>
        </p:nvSpPr>
        <p:spPr bwMode="auto">
          <a:xfrm>
            <a:off x="4548188" y="6154738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D</a:t>
            </a:r>
          </a:p>
        </p:txBody>
      </p:sp>
      <p:sp>
        <p:nvSpPr>
          <p:cNvPr id="66582" name="Rectangle 21"/>
          <p:cNvSpPr>
            <a:spLocks noChangeArrowheads="1"/>
          </p:cNvSpPr>
          <p:nvPr/>
        </p:nvSpPr>
        <p:spPr bwMode="auto">
          <a:xfrm>
            <a:off x="3421063" y="4927600"/>
            <a:ext cx="460375" cy="153988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3" name="Rectangle 22"/>
          <p:cNvSpPr>
            <a:spLocks noChangeArrowheads="1"/>
          </p:cNvSpPr>
          <p:nvPr/>
        </p:nvSpPr>
        <p:spPr bwMode="auto">
          <a:xfrm>
            <a:off x="3727450" y="4927600"/>
            <a:ext cx="153988" cy="1539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Text Box 23"/>
          <p:cNvSpPr txBox="1">
            <a:spLocks noChangeArrowheads="1"/>
          </p:cNvSpPr>
          <p:nvPr/>
        </p:nvSpPr>
        <p:spPr bwMode="auto">
          <a:xfrm>
            <a:off x="457200" y="3886200"/>
            <a:ext cx="2814638" cy="707886"/>
          </a:xfrm>
          <a:prstGeom prst="rect">
            <a:avLst/>
          </a:prstGeom>
          <a:noFill/>
          <a:ln w="38100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 smtClean="0">
                <a:latin typeface="Helvetica" charset="0"/>
              </a:rPr>
              <a:t>Packet tells switch how </a:t>
            </a:r>
            <a:r>
              <a:rPr lang="en-US" dirty="0">
                <a:latin typeface="Helvetica" charset="0"/>
              </a:rPr>
              <a:t>to reach A.</a:t>
            </a:r>
          </a:p>
        </p:txBody>
      </p:sp>
      <p:sp>
        <p:nvSpPr>
          <p:cNvPr id="66585" name="Line 24"/>
          <p:cNvSpPr>
            <a:spLocks noChangeShapeType="1"/>
          </p:cNvSpPr>
          <p:nvPr/>
        </p:nvSpPr>
        <p:spPr bwMode="auto">
          <a:xfrm>
            <a:off x="3227388" y="4695825"/>
            <a:ext cx="692150" cy="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ARP and DHCP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layer discovery protocols</a:t>
            </a:r>
          </a:p>
          <a:p>
            <a:pPr lvl="1"/>
            <a:r>
              <a:rPr lang="en-US" dirty="0" smtClean="0"/>
              <a:t>ARP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Address Resolution Protocol</a:t>
            </a:r>
          </a:p>
          <a:p>
            <a:pPr lvl="1"/>
            <a:r>
              <a:rPr lang="en-US" dirty="0" smtClean="0"/>
              <a:t>DHCP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Dynamic Host Configuration Protocol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onfined to a single local-area network (LAN)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ely on broadcast capability 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networking stack</a:t>
            </a:r>
            <a:endParaRPr lang="en-US" dirty="0"/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924800" cy="1181099"/>
          </a:xfrm>
        </p:spPr>
        <p:txBody>
          <a:bodyPr/>
          <a:lstStyle/>
          <a:p>
            <a:r>
              <a:rPr lang="en-US" dirty="0" smtClean="0"/>
              <a:t>Lower three layers implemented everywhere</a:t>
            </a:r>
          </a:p>
          <a:p>
            <a:r>
              <a:rPr lang="en-US" dirty="0" smtClean="0"/>
              <a:t>Top two layers implemented only at hosts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10668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48" name="Text Box 5"/>
          <p:cNvSpPr txBox="1">
            <a:spLocks noChangeArrowheads="1"/>
          </p:cNvSpPr>
          <p:nvPr/>
        </p:nvSpPr>
        <p:spPr bwMode="auto">
          <a:xfrm>
            <a:off x="12334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1066800" y="4203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13255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0668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3319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10668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4" name="Text Box 11"/>
          <p:cNvSpPr txBox="1">
            <a:spLocks noChangeArrowheads="1"/>
          </p:cNvSpPr>
          <p:nvPr/>
        </p:nvSpPr>
        <p:spPr bwMode="auto">
          <a:xfrm>
            <a:off x="13112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55" name="Rectangle 12"/>
          <p:cNvSpPr>
            <a:spLocks noChangeArrowheads="1"/>
          </p:cNvSpPr>
          <p:nvPr/>
        </p:nvSpPr>
        <p:spPr bwMode="auto">
          <a:xfrm>
            <a:off x="64770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6" name="Text Box 13"/>
          <p:cNvSpPr txBox="1">
            <a:spLocks noChangeArrowheads="1"/>
          </p:cNvSpPr>
          <p:nvPr/>
        </p:nvSpPr>
        <p:spPr bwMode="auto">
          <a:xfrm>
            <a:off x="66436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57" name="Rectangle 14"/>
          <p:cNvSpPr>
            <a:spLocks noChangeArrowheads="1"/>
          </p:cNvSpPr>
          <p:nvPr/>
        </p:nvSpPr>
        <p:spPr bwMode="auto">
          <a:xfrm>
            <a:off x="6477000" y="4203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67357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9" name="Rectangle 16"/>
          <p:cNvSpPr>
            <a:spLocks noChangeArrowheads="1"/>
          </p:cNvSpPr>
          <p:nvPr/>
        </p:nvSpPr>
        <p:spPr bwMode="auto">
          <a:xfrm>
            <a:off x="64770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0" name="Text Box 17"/>
          <p:cNvSpPr txBox="1">
            <a:spLocks noChangeArrowheads="1"/>
          </p:cNvSpPr>
          <p:nvPr/>
        </p:nvSpPr>
        <p:spPr bwMode="auto">
          <a:xfrm>
            <a:off x="67421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1" name="Rectangle 18"/>
          <p:cNvSpPr>
            <a:spLocks noChangeArrowheads="1"/>
          </p:cNvSpPr>
          <p:nvPr/>
        </p:nvSpPr>
        <p:spPr bwMode="auto">
          <a:xfrm>
            <a:off x="64770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2" name="Text Box 19"/>
          <p:cNvSpPr txBox="1">
            <a:spLocks noChangeArrowheads="1"/>
          </p:cNvSpPr>
          <p:nvPr/>
        </p:nvSpPr>
        <p:spPr bwMode="auto">
          <a:xfrm>
            <a:off x="67214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63" name="Rectangle 20"/>
          <p:cNvSpPr>
            <a:spLocks noChangeArrowheads="1"/>
          </p:cNvSpPr>
          <p:nvPr/>
        </p:nvSpPr>
        <p:spPr bwMode="auto">
          <a:xfrm>
            <a:off x="3706813" y="4203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" name="Text Box 21"/>
          <p:cNvSpPr txBox="1">
            <a:spLocks noChangeArrowheads="1"/>
          </p:cNvSpPr>
          <p:nvPr/>
        </p:nvSpPr>
        <p:spPr bwMode="auto">
          <a:xfrm>
            <a:off x="3965575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65" name="Rectangle 22"/>
          <p:cNvSpPr>
            <a:spLocks noChangeArrowheads="1"/>
          </p:cNvSpPr>
          <p:nvPr/>
        </p:nvSpPr>
        <p:spPr bwMode="auto">
          <a:xfrm>
            <a:off x="3706813" y="4584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6" name="Text Box 23"/>
          <p:cNvSpPr txBox="1">
            <a:spLocks noChangeArrowheads="1"/>
          </p:cNvSpPr>
          <p:nvPr/>
        </p:nvSpPr>
        <p:spPr bwMode="auto">
          <a:xfrm>
            <a:off x="3971925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7" name="Rectangle 24"/>
          <p:cNvSpPr>
            <a:spLocks noChangeArrowheads="1"/>
          </p:cNvSpPr>
          <p:nvPr/>
        </p:nvSpPr>
        <p:spPr bwMode="auto">
          <a:xfrm>
            <a:off x="3706813" y="4965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8" name="Text Box 25"/>
          <p:cNvSpPr txBox="1">
            <a:spLocks noChangeArrowheads="1"/>
          </p:cNvSpPr>
          <p:nvPr/>
        </p:nvSpPr>
        <p:spPr bwMode="auto">
          <a:xfrm>
            <a:off x="3951288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cxnSp>
        <p:nvCxnSpPr>
          <p:cNvPr id="69" name="AutoShape 26"/>
          <p:cNvCxnSpPr>
            <a:cxnSpLocks noChangeShapeType="1"/>
          </p:cNvCxnSpPr>
          <p:nvPr/>
        </p:nvCxnSpPr>
        <p:spPr bwMode="auto">
          <a:xfrm>
            <a:off x="2782888" y="5156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" name="AutoShape 27"/>
          <p:cNvCxnSpPr>
            <a:cxnSpLocks noChangeShapeType="1"/>
          </p:cNvCxnSpPr>
          <p:nvPr/>
        </p:nvCxnSpPr>
        <p:spPr bwMode="auto">
          <a:xfrm>
            <a:off x="2782888" y="4775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" name="AutoShape 28"/>
          <p:cNvCxnSpPr>
            <a:cxnSpLocks noChangeShapeType="1"/>
          </p:cNvCxnSpPr>
          <p:nvPr/>
        </p:nvCxnSpPr>
        <p:spPr bwMode="auto">
          <a:xfrm>
            <a:off x="2782888" y="4394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2" name="AutoShape 29"/>
          <p:cNvCxnSpPr>
            <a:cxnSpLocks noChangeShapeType="1"/>
          </p:cNvCxnSpPr>
          <p:nvPr/>
        </p:nvCxnSpPr>
        <p:spPr bwMode="auto">
          <a:xfrm>
            <a:off x="5422900" y="5156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30"/>
          <p:cNvCxnSpPr>
            <a:cxnSpLocks noChangeShapeType="1"/>
          </p:cNvCxnSpPr>
          <p:nvPr/>
        </p:nvCxnSpPr>
        <p:spPr bwMode="auto">
          <a:xfrm>
            <a:off x="5422900" y="4775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" name="AutoShape 31"/>
          <p:cNvCxnSpPr>
            <a:cxnSpLocks noChangeShapeType="1"/>
          </p:cNvCxnSpPr>
          <p:nvPr/>
        </p:nvCxnSpPr>
        <p:spPr bwMode="auto">
          <a:xfrm>
            <a:off x="5422900" y="4394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AutoShape 32"/>
          <p:cNvCxnSpPr>
            <a:cxnSpLocks noChangeShapeType="1"/>
          </p:cNvCxnSpPr>
          <p:nvPr/>
        </p:nvCxnSpPr>
        <p:spPr bwMode="auto">
          <a:xfrm>
            <a:off x="2782888" y="40132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6" name="Group 33"/>
          <p:cNvGrpSpPr>
            <a:grpSpLocks/>
          </p:cNvGrpSpPr>
          <p:nvPr/>
        </p:nvGrpSpPr>
        <p:grpSpPr bwMode="auto">
          <a:xfrm>
            <a:off x="1066800" y="3441700"/>
            <a:ext cx="7113588" cy="400050"/>
            <a:chOff x="647" y="2280"/>
            <a:chExt cx="4481" cy="252"/>
          </a:xfrm>
        </p:grpSpPr>
        <p:sp>
          <p:nvSpPr>
            <p:cNvPr id="77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78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79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80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cxnSp>
          <p:nvCxnSpPr>
            <p:cNvPr id="81" name="AutoShape 38"/>
            <p:cNvCxnSpPr>
              <a:cxnSpLocks noChangeShapeType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" name="Text Box 39"/>
          <p:cNvSpPr txBox="1">
            <a:spLocks noChangeArrowheads="1"/>
          </p:cNvSpPr>
          <p:nvPr/>
        </p:nvSpPr>
        <p:spPr bwMode="auto">
          <a:xfrm>
            <a:off x="817399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3" name="Text Box 40"/>
          <p:cNvSpPr txBox="1">
            <a:spLocks noChangeArrowheads="1"/>
          </p:cNvSpPr>
          <p:nvPr/>
        </p:nvSpPr>
        <p:spPr bwMode="auto">
          <a:xfrm>
            <a:off x="6229187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4" name="Text Box 41"/>
          <p:cNvSpPr txBox="1">
            <a:spLocks noChangeArrowheads="1"/>
          </p:cNvSpPr>
          <p:nvPr/>
        </p:nvSpPr>
        <p:spPr bwMode="auto">
          <a:xfrm>
            <a:off x="3887818" y="5499100"/>
            <a:ext cx="1339790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79140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ideas in both ARP and DHCP</a:t>
            </a:r>
            <a:endParaRPr lang="en-US" dirty="0"/>
          </a:p>
        </p:txBody>
      </p:sp>
      <p:sp>
        <p:nvSpPr>
          <p:cNvPr id="926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Broadcasting</a:t>
            </a:r>
            <a:r>
              <a:rPr lang="en-US" dirty="0" smtClean="0"/>
              <a:t>: Can use broadcast to make contact</a:t>
            </a:r>
          </a:p>
          <a:p>
            <a:pPr lvl="1"/>
            <a:r>
              <a:rPr lang="en-US" dirty="0" smtClean="0"/>
              <a:t>Scalable because of limited size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Caching</a:t>
            </a:r>
            <a:r>
              <a:rPr lang="en-US" dirty="0" smtClean="0"/>
              <a:t>: remember the past for a while</a:t>
            </a:r>
          </a:p>
          <a:p>
            <a:pPr lvl="1"/>
            <a:r>
              <a:rPr lang="en-US" dirty="0" smtClean="0"/>
              <a:t>Store the information you learn to reduce overhead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Soft state</a:t>
            </a:r>
            <a:r>
              <a:rPr lang="en-US" dirty="0" smtClean="0"/>
              <a:t>: eventually forget the past</a:t>
            </a:r>
          </a:p>
          <a:p>
            <a:pPr lvl="1"/>
            <a:r>
              <a:rPr lang="en-US" dirty="0" smtClean="0"/>
              <a:t>Associate a time-to-live field with the information</a:t>
            </a:r>
          </a:p>
          <a:p>
            <a:pPr lvl="1"/>
            <a:r>
              <a:rPr lang="en-US" dirty="0" smtClean="0"/>
              <a:t>… and either refresh or discard the information</a:t>
            </a:r>
          </a:p>
          <a:p>
            <a:pPr lvl="1"/>
            <a:r>
              <a:rPr lang="en-US" dirty="0" smtClean="0"/>
              <a:t>Key for robustness in the face of unpredictable change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72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ARP: Address Resolution Protocol</a:t>
            </a:r>
            <a:endParaRPr lang="en-US" dirty="0"/>
          </a:p>
        </p:txBody>
      </p:sp>
      <p:sp>
        <p:nvSpPr>
          <p:cNvPr id="951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host maintains an ARP table</a:t>
            </a:r>
          </a:p>
          <a:p>
            <a:pPr lvl="1"/>
            <a:r>
              <a:rPr lang="en-US" dirty="0" smtClean="0"/>
              <a:t>List of (IP address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MAC address) pairs</a:t>
            </a:r>
          </a:p>
          <a:p>
            <a:r>
              <a:rPr lang="en-US" dirty="0" smtClean="0"/>
              <a:t>Consult the table when sending a packet</a:t>
            </a:r>
          </a:p>
          <a:p>
            <a:pPr lvl="1"/>
            <a:r>
              <a:rPr lang="en-US" dirty="0" smtClean="0"/>
              <a:t>Map dest. IP address to dest. MAC address</a:t>
            </a:r>
          </a:p>
          <a:p>
            <a:pPr lvl="1"/>
            <a:r>
              <a:rPr lang="en-US" dirty="0" smtClean="0"/>
              <a:t>Encapsulate (IP) data packet with MAC header; xmit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What if IP address not in the table?</a:t>
            </a:r>
          </a:p>
          <a:p>
            <a:pPr lvl="1"/>
            <a:r>
              <a:rPr lang="en-US" dirty="0" smtClean="0"/>
              <a:t>Sender broadcasts: Who has IP address 1.2.3.156?</a:t>
            </a:r>
          </a:p>
          <a:p>
            <a:pPr lvl="1"/>
            <a:r>
              <a:rPr lang="en-US" dirty="0" smtClean="0"/>
              <a:t>Receiver replies: MAC address 58-23-D7-FA-20-B0</a:t>
            </a:r>
          </a:p>
          <a:p>
            <a:pPr lvl="1"/>
            <a:r>
              <a:rPr lang="en-US" dirty="0" smtClean="0"/>
              <a:t>Sender caches result in its ARP table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3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29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6777"/>
            <a:ext cx="8229600" cy="4411662"/>
          </a:xfrm>
        </p:spPr>
        <p:txBody>
          <a:bodyPr/>
          <a:lstStyle/>
          <a:p>
            <a:r>
              <a:rPr lang="en-US" sz="2400" dirty="0" smtClean="0">
                <a:cs typeface="Arial" charset="0"/>
              </a:rPr>
              <a:t>Look up the MAC address of the first hop router</a:t>
            </a:r>
          </a:p>
          <a:p>
            <a:pPr lvl="1"/>
            <a:r>
              <a:rPr lang="en-US" sz="2000" dirty="0" smtClean="0">
                <a:solidFill>
                  <a:schemeClr val="accent5"/>
                </a:solidFill>
                <a:ea typeface="Arial" charset="0"/>
                <a:cs typeface="Arial" charset="0"/>
              </a:rPr>
              <a:t>1.2.3.48 uses ARP to find MAC address for first-hop router </a:t>
            </a:r>
            <a:r>
              <a:rPr lang="en-US" sz="2000" b="1" dirty="0" smtClean="0">
                <a:solidFill>
                  <a:schemeClr val="accent5"/>
                </a:solidFill>
                <a:ea typeface="Arial" charset="0"/>
                <a:cs typeface="Arial" charset="0"/>
              </a:rPr>
              <a:t>1.2.3.19</a:t>
            </a:r>
            <a:r>
              <a:rPr lang="en-US" sz="2000" dirty="0" smtClean="0">
                <a:solidFill>
                  <a:schemeClr val="accent5"/>
                </a:solidFill>
                <a:ea typeface="Arial" charset="0"/>
                <a:cs typeface="Arial" charset="0"/>
              </a:rPr>
              <a:t> rather than ultimate destination IP address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rial" charset="0"/>
                <a:cs typeface="Arial" charset="0"/>
              </a:rPr>
              <a:t>How does the red host know the destination is not local?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chemeClr val="accent5"/>
                </a:solidFill>
                <a:ea typeface="Arial" charset="0"/>
                <a:cs typeface="Arial" charset="0"/>
              </a:rPr>
              <a:t>Uses netmask (discovered via DHCP)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rial" charset="0"/>
                <a:cs typeface="Arial" charset="0"/>
              </a:rPr>
              <a:t>How does the red host know about 1.2.3.19? 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chemeClr val="accent5"/>
                </a:solidFill>
                <a:ea typeface="Arial" charset="0"/>
                <a:cs typeface="Arial" charset="0"/>
              </a:rPr>
              <a:t>Also DHCP</a:t>
            </a:r>
          </a:p>
          <a:p>
            <a:pPr>
              <a:lnSpc>
                <a:spcPct val="90000"/>
              </a:lnSpc>
            </a:pPr>
            <a:endParaRPr lang="en-US" sz="24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8940" y="4343212"/>
            <a:ext cx="8310577" cy="2390775"/>
            <a:chOff x="133" y="2589"/>
            <a:chExt cx="5235" cy="1506"/>
          </a:xfrm>
        </p:grpSpPr>
        <p:sp>
          <p:nvSpPr>
            <p:cNvPr id="57354" name="Line 5"/>
            <p:cNvSpPr>
              <a:spLocks noChangeShapeType="1"/>
            </p:cNvSpPr>
            <p:nvPr/>
          </p:nvSpPr>
          <p:spPr bwMode="auto">
            <a:xfrm>
              <a:off x="628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5" name="Line 6"/>
            <p:cNvSpPr>
              <a:spLocks noChangeShapeType="1"/>
            </p:cNvSpPr>
            <p:nvPr/>
          </p:nvSpPr>
          <p:spPr bwMode="auto">
            <a:xfrm>
              <a:off x="820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6" name="Line 7"/>
            <p:cNvSpPr>
              <a:spLocks noChangeShapeType="1"/>
            </p:cNvSpPr>
            <p:nvPr/>
          </p:nvSpPr>
          <p:spPr bwMode="auto">
            <a:xfrm>
              <a:off x="13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7" name="Line 8"/>
            <p:cNvSpPr>
              <a:spLocks noChangeShapeType="1"/>
            </p:cNvSpPr>
            <p:nvPr/>
          </p:nvSpPr>
          <p:spPr bwMode="auto">
            <a:xfrm>
              <a:off x="206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8" name="Rectangle 9"/>
            <p:cNvSpPr>
              <a:spLocks noChangeArrowheads="1"/>
            </p:cNvSpPr>
            <p:nvPr/>
          </p:nvSpPr>
          <p:spPr bwMode="auto">
            <a:xfrm>
              <a:off x="655" y="3028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59" name="Rectangle 10"/>
            <p:cNvSpPr>
              <a:spLocks noChangeArrowheads="1"/>
            </p:cNvSpPr>
            <p:nvPr/>
          </p:nvSpPr>
          <p:spPr bwMode="auto">
            <a:xfrm>
              <a:off x="1215" y="3028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0" name="Rectangle 11"/>
            <p:cNvSpPr>
              <a:spLocks noChangeArrowheads="1"/>
            </p:cNvSpPr>
            <p:nvPr/>
          </p:nvSpPr>
          <p:spPr bwMode="auto">
            <a:xfrm>
              <a:off x="1891" y="3028"/>
              <a:ext cx="339" cy="21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DNS</a:t>
              </a:r>
            </a:p>
          </p:txBody>
        </p:sp>
        <p:sp>
          <p:nvSpPr>
            <p:cNvPr id="57361" name="Text Box 12"/>
            <p:cNvSpPr txBox="1">
              <a:spLocks noChangeArrowheads="1"/>
            </p:cNvSpPr>
            <p:nvPr/>
          </p:nvSpPr>
          <p:spPr bwMode="auto">
            <a:xfrm>
              <a:off x="1594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62" name="Line 13"/>
            <p:cNvSpPr>
              <a:spLocks noChangeShapeType="1"/>
            </p:cNvSpPr>
            <p:nvPr/>
          </p:nvSpPr>
          <p:spPr bwMode="auto">
            <a:xfrm>
              <a:off x="3556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3" name="Line 14"/>
            <p:cNvSpPr>
              <a:spLocks noChangeShapeType="1"/>
            </p:cNvSpPr>
            <p:nvPr/>
          </p:nvSpPr>
          <p:spPr bwMode="auto">
            <a:xfrm>
              <a:off x="374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4" name="Line 15"/>
            <p:cNvSpPr>
              <a:spLocks noChangeShapeType="1"/>
            </p:cNvSpPr>
            <p:nvPr/>
          </p:nvSpPr>
          <p:spPr bwMode="auto">
            <a:xfrm>
              <a:off x="4324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5" name="Line 16"/>
            <p:cNvSpPr>
              <a:spLocks noChangeShapeType="1"/>
            </p:cNvSpPr>
            <p:nvPr/>
          </p:nvSpPr>
          <p:spPr bwMode="auto">
            <a:xfrm>
              <a:off x="49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6" name="Rectangle 17"/>
            <p:cNvSpPr>
              <a:spLocks noChangeArrowheads="1"/>
            </p:cNvSpPr>
            <p:nvPr/>
          </p:nvSpPr>
          <p:spPr bwMode="auto">
            <a:xfrm>
              <a:off x="3579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7" name="Rectangle 18"/>
            <p:cNvSpPr>
              <a:spLocks noChangeArrowheads="1"/>
            </p:cNvSpPr>
            <p:nvPr/>
          </p:nvSpPr>
          <p:spPr bwMode="auto">
            <a:xfrm>
              <a:off x="4143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8" name="Rectangle 19"/>
            <p:cNvSpPr>
              <a:spLocks noChangeArrowheads="1"/>
            </p:cNvSpPr>
            <p:nvPr/>
          </p:nvSpPr>
          <p:spPr bwMode="auto">
            <a:xfrm>
              <a:off x="4818" y="3027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 smtClean="0"/>
                <a:t>host</a:t>
              </a:r>
              <a:endParaRPr lang="en-US" sz="1600" b="0" dirty="0"/>
            </a:p>
          </p:txBody>
        </p:sp>
        <p:sp>
          <p:nvSpPr>
            <p:cNvPr id="57369" name="Text Box 20"/>
            <p:cNvSpPr txBox="1">
              <a:spLocks noChangeArrowheads="1"/>
            </p:cNvSpPr>
            <p:nvPr/>
          </p:nvSpPr>
          <p:spPr bwMode="auto">
            <a:xfrm>
              <a:off x="4522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70" name="AutoShape 21"/>
            <p:cNvSpPr>
              <a:spLocks noChangeArrowheads="1"/>
            </p:cNvSpPr>
            <p:nvPr/>
          </p:nvSpPr>
          <p:spPr bwMode="auto">
            <a:xfrm>
              <a:off x="2740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1" name="Line 22"/>
            <p:cNvSpPr>
              <a:spLocks noChangeShapeType="1"/>
            </p:cNvSpPr>
            <p:nvPr/>
          </p:nvSpPr>
          <p:spPr bwMode="auto">
            <a:xfrm>
              <a:off x="1791" y="3377"/>
              <a:ext cx="0" cy="4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2" name="AutoShape 23"/>
            <p:cNvSpPr>
              <a:spLocks noChangeArrowheads="1"/>
            </p:cNvSpPr>
            <p:nvPr/>
          </p:nvSpPr>
          <p:spPr bwMode="auto">
            <a:xfrm>
              <a:off x="3892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3" name="Line 24"/>
            <p:cNvSpPr>
              <a:spLocks noChangeShapeType="1"/>
            </p:cNvSpPr>
            <p:nvPr/>
          </p:nvSpPr>
          <p:spPr bwMode="auto">
            <a:xfrm flipH="1">
              <a:off x="4090" y="3394"/>
              <a:ext cx="0" cy="4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4" name="Line 25"/>
            <p:cNvSpPr>
              <a:spLocks noChangeShapeType="1"/>
            </p:cNvSpPr>
            <p:nvPr/>
          </p:nvSpPr>
          <p:spPr bwMode="auto">
            <a:xfrm>
              <a:off x="1972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5" name="Line 26"/>
            <p:cNvSpPr>
              <a:spLocks noChangeShapeType="1"/>
            </p:cNvSpPr>
            <p:nvPr/>
          </p:nvSpPr>
          <p:spPr bwMode="auto">
            <a:xfrm>
              <a:off x="3124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6" name="Text Box 27"/>
            <p:cNvSpPr txBox="1">
              <a:spLocks noChangeArrowheads="1"/>
            </p:cNvSpPr>
            <p:nvPr/>
          </p:nvSpPr>
          <p:spPr bwMode="auto">
            <a:xfrm>
              <a:off x="133" y="2589"/>
              <a:ext cx="19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1.2.3.0/</a:t>
              </a:r>
              <a:r>
                <a:rPr lang="en-US" sz="1800" b="0" dirty="0" smtClean="0">
                  <a:latin typeface="+mn-lt"/>
                </a:rPr>
                <a:t>24</a:t>
              </a:r>
              <a:r>
                <a:rPr lang="en-US" sz="1800" b="0" dirty="0">
                  <a:latin typeface="+mn-lt"/>
                </a:rPr>
                <a:t> </a:t>
              </a:r>
              <a:r>
                <a:rPr lang="en-US" sz="1800" b="0" dirty="0" smtClean="0">
                  <a:latin typeface="+mn-lt"/>
                </a:rPr>
                <a:t>(255.255.255.0)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57377" name="Text Box 28"/>
            <p:cNvSpPr txBox="1">
              <a:spLocks noChangeArrowheads="1"/>
            </p:cNvSpPr>
            <p:nvPr/>
          </p:nvSpPr>
          <p:spPr bwMode="auto">
            <a:xfrm>
              <a:off x="4644" y="2822"/>
              <a:ext cx="7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5.6.7.0/24</a:t>
              </a:r>
            </a:p>
          </p:txBody>
        </p:sp>
        <p:sp>
          <p:nvSpPr>
            <p:cNvPr id="57379" name="Text Box 30"/>
            <p:cNvSpPr txBox="1">
              <a:spLocks noChangeArrowheads="1"/>
            </p:cNvSpPr>
            <p:nvPr/>
          </p:nvSpPr>
          <p:spPr bwMode="auto">
            <a:xfrm>
              <a:off x="1758" y="2822"/>
              <a:ext cx="6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1.2.3.156</a:t>
              </a:r>
            </a:p>
          </p:txBody>
        </p:sp>
        <p:sp>
          <p:nvSpPr>
            <p:cNvPr id="57380" name="Text Box 31"/>
            <p:cNvSpPr txBox="1">
              <a:spLocks noChangeArrowheads="1"/>
            </p:cNvSpPr>
            <p:nvPr/>
          </p:nvSpPr>
          <p:spPr bwMode="auto">
            <a:xfrm>
              <a:off x="535" y="282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1.2.3.48</a:t>
              </a:r>
            </a:p>
          </p:txBody>
        </p:sp>
        <p:sp>
          <p:nvSpPr>
            <p:cNvPr id="57381" name="Text Box 32"/>
            <p:cNvSpPr txBox="1">
              <a:spLocks noChangeArrowheads="1"/>
            </p:cNvSpPr>
            <p:nvPr/>
          </p:nvSpPr>
          <p:spPr bwMode="auto">
            <a:xfrm>
              <a:off x="1849" y="361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>
                  <a:latin typeface="+mn-lt"/>
                </a:rPr>
                <a:t>1.2.3.19</a:t>
              </a:r>
            </a:p>
          </p:txBody>
        </p:sp>
        <p:sp>
          <p:nvSpPr>
            <p:cNvPr id="57382" name="AutoShape 33"/>
            <p:cNvSpPr>
              <a:spLocks noChangeArrowheads="1"/>
            </p:cNvSpPr>
            <p:nvPr/>
          </p:nvSpPr>
          <p:spPr bwMode="auto">
            <a:xfrm>
              <a:off x="1601" y="3853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 dirty="0"/>
                <a:t>router</a:t>
              </a: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2982912" y="1829271"/>
            <a:ext cx="5322888" cy="4487875"/>
            <a:chOff x="2839" y="1373"/>
            <a:chExt cx="3353" cy="2827"/>
          </a:xfrm>
        </p:grpSpPr>
        <p:sp>
          <p:nvSpPr>
            <p:cNvPr id="57351" name="Oval 36"/>
            <p:cNvSpPr>
              <a:spLocks noChangeArrowheads="1"/>
            </p:cNvSpPr>
            <p:nvPr/>
          </p:nvSpPr>
          <p:spPr bwMode="auto">
            <a:xfrm>
              <a:off x="2839" y="3959"/>
              <a:ext cx="791" cy="241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2" name="Oval 37"/>
            <p:cNvSpPr>
              <a:spLocks noChangeArrowheads="1"/>
            </p:cNvSpPr>
            <p:nvPr/>
          </p:nvSpPr>
          <p:spPr bwMode="auto">
            <a:xfrm>
              <a:off x="5424" y="1373"/>
              <a:ext cx="768" cy="24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7353" name="AutoShape 38"/>
            <p:cNvCxnSpPr>
              <a:cxnSpLocks noChangeShapeType="1"/>
              <a:stCxn id="57352" idx="4"/>
              <a:endCxn id="57351" idx="0"/>
            </p:cNvCxnSpPr>
            <p:nvPr/>
          </p:nvCxnSpPr>
          <p:spPr bwMode="auto">
            <a:xfrm flipH="1">
              <a:off x="3235" y="1613"/>
              <a:ext cx="2573" cy="2346"/>
            </a:xfrm>
            <a:prstGeom prst="straightConnector1">
              <a:avLst/>
            </a:prstGeom>
            <a:noFill/>
            <a:ln w="22225">
              <a:solidFill>
                <a:schemeClr val="accent5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7" name="Group 35"/>
          <p:cNvGrpSpPr>
            <a:grpSpLocks/>
          </p:cNvGrpSpPr>
          <p:nvPr/>
        </p:nvGrpSpPr>
        <p:grpSpPr bwMode="auto">
          <a:xfrm>
            <a:off x="355608" y="2896178"/>
            <a:ext cx="3073400" cy="1825639"/>
            <a:chOff x="2631" y="1752"/>
            <a:chExt cx="1936" cy="1150"/>
          </a:xfrm>
        </p:grpSpPr>
        <p:sp>
          <p:nvSpPr>
            <p:cNvPr id="48" name="Oval 36"/>
            <p:cNvSpPr>
              <a:spLocks noChangeArrowheads="1"/>
            </p:cNvSpPr>
            <p:nvPr/>
          </p:nvSpPr>
          <p:spPr bwMode="auto">
            <a:xfrm>
              <a:off x="2631" y="2664"/>
              <a:ext cx="1936" cy="238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37"/>
            <p:cNvSpPr>
              <a:spLocks noChangeArrowheads="1"/>
            </p:cNvSpPr>
            <p:nvPr/>
          </p:nvSpPr>
          <p:spPr bwMode="auto">
            <a:xfrm>
              <a:off x="3463" y="1752"/>
              <a:ext cx="740" cy="24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0" name="AutoShape 38"/>
            <p:cNvCxnSpPr>
              <a:cxnSpLocks noChangeShapeType="1"/>
              <a:stCxn id="49" idx="4"/>
              <a:endCxn id="48" idx="0"/>
            </p:cNvCxnSpPr>
            <p:nvPr/>
          </p:nvCxnSpPr>
          <p:spPr bwMode="auto">
            <a:xfrm flipH="1">
              <a:off x="3599" y="1992"/>
              <a:ext cx="234" cy="672"/>
            </a:xfrm>
            <a:prstGeom prst="straightConnector1">
              <a:avLst/>
            </a:prstGeom>
            <a:noFill/>
            <a:ln w="22225">
              <a:solidFill>
                <a:schemeClr val="accent5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5" name="Freeform 14"/>
          <p:cNvSpPr/>
          <p:nvPr/>
        </p:nvSpPr>
        <p:spPr>
          <a:xfrm>
            <a:off x="1455187" y="5393450"/>
            <a:ext cx="6778200" cy="1264337"/>
          </a:xfrm>
          <a:custGeom>
            <a:avLst/>
            <a:gdLst>
              <a:gd name="connsiteX0" fmla="*/ 139186 w 6778200"/>
              <a:gd name="connsiteY0" fmla="*/ 40529 h 1264337"/>
              <a:gd name="connsiteX1" fmla="*/ 152698 w 6778200"/>
              <a:gd name="connsiteY1" fmla="*/ 391789 h 1264337"/>
              <a:gd name="connsiteX2" fmla="*/ 1693024 w 6778200"/>
              <a:gd name="connsiteY2" fmla="*/ 486359 h 1264337"/>
              <a:gd name="connsiteX3" fmla="*/ 1733559 w 6778200"/>
              <a:gd name="connsiteY3" fmla="*/ 1202387 h 1264337"/>
              <a:gd name="connsiteX4" fmla="*/ 5057422 w 6778200"/>
              <a:gd name="connsiteY4" fmla="*/ 1121327 h 1264337"/>
              <a:gd name="connsiteX5" fmla="*/ 5124980 w 6778200"/>
              <a:gd name="connsiteY5" fmla="*/ 270199 h 1264337"/>
              <a:gd name="connsiteX6" fmla="*/ 6624772 w 6778200"/>
              <a:gd name="connsiteY6" fmla="*/ 216159 h 1264337"/>
              <a:gd name="connsiteX7" fmla="*/ 6651795 w 6778200"/>
              <a:gd name="connsiteY7" fmla="*/ 0 h 126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00" h="1264337">
                <a:moveTo>
                  <a:pt x="139186" y="40529"/>
                </a:moveTo>
                <a:cubicBezTo>
                  <a:pt x="16455" y="179006"/>
                  <a:pt x="-106275" y="317484"/>
                  <a:pt x="152698" y="391789"/>
                </a:cubicBezTo>
                <a:cubicBezTo>
                  <a:pt x="411671" y="466094"/>
                  <a:pt x="1429547" y="351259"/>
                  <a:pt x="1693024" y="486359"/>
                </a:cubicBezTo>
                <a:cubicBezTo>
                  <a:pt x="1956501" y="621459"/>
                  <a:pt x="1172826" y="1096559"/>
                  <a:pt x="1733559" y="1202387"/>
                </a:cubicBezTo>
                <a:cubicBezTo>
                  <a:pt x="2294292" y="1308215"/>
                  <a:pt x="4492185" y="1276692"/>
                  <a:pt x="5057422" y="1121327"/>
                </a:cubicBezTo>
                <a:cubicBezTo>
                  <a:pt x="5622659" y="965962"/>
                  <a:pt x="4863755" y="421060"/>
                  <a:pt x="5124980" y="270199"/>
                </a:cubicBezTo>
                <a:cubicBezTo>
                  <a:pt x="5386205" y="119338"/>
                  <a:pt x="6370303" y="261192"/>
                  <a:pt x="6624772" y="216159"/>
                </a:cubicBezTo>
                <a:cubicBezTo>
                  <a:pt x="6879241" y="171126"/>
                  <a:pt x="6765518" y="85563"/>
                  <a:pt x="6651795" y="0"/>
                </a:cubicBezTo>
              </a:path>
            </a:pathLst>
          </a:custGeom>
          <a:ln w="28575" cmpd="sng">
            <a:solidFill>
              <a:schemeClr val="accent4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 destination is remote?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2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99539"/>
            <a:ext cx="8229600" cy="4058900"/>
          </a:xfrm>
        </p:spPr>
        <p:txBody>
          <a:bodyPr/>
          <a:lstStyle/>
          <a:p>
            <a:r>
              <a:rPr lang="en-US" sz="2400" dirty="0" smtClean="0">
                <a:cs typeface="Arial" charset="0"/>
              </a:rPr>
              <a:t>Describe</a:t>
            </a:r>
            <a:r>
              <a:rPr lang="en-US" sz="2400" dirty="0"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ea typeface="Arial" charset="0"/>
                <a:cs typeface="Arial" charset="0"/>
              </a:rPr>
              <a:t>the process for </a:t>
            </a:r>
            <a:r>
              <a:rPr lang="en-US" sz="2400" smtClean="0">
                <a:ea typeface="Arial" charset="0"/>
                <a:cs typeface="Arial" charset="0"/>
              </a:rPr>
              <a:t>1.2.3.48 to </a:t>
            </a:r>
            <a:r>
              <a:rPr lang="en-US" sz="2400" dirty="0" smtClean="0">
                <a:ea typeface="Arial" charset="0"/>
                <a:cs typeface="Arial" charset="0"/>
              </a:rPr>
              <a:t>access </a:t>
            </a:r>
            <a:r>
              <a:rPr lang="en-US" sz="2400" dirty="0" err="1" smtClean="0">
                <a:ea typeface="Arial" charset="0"/>
                <a:cs typeface="Arial" charset="0"/>
              </a:rPr>
              <a:t>www.foo.com</a:t>
            </a:r>
            <a:r>
              <a:rPr lang="en-US" sz="2400" dirty="0" smtClean="0">
                <a:ea typeface="Arial" charset="0"/>
                <a:cs typeface="Arial" charset="0"/>
              </a:rPr>
              <a:t> hosted on 5.6.7.10</a:t>
            </a:r>
            <a:endParaRPr lang="en-US" sz="24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8940" y="4343212"/>
            <a:ext cx="8310577" cy="2390775"/>
            <a:chOff x="133" y="2589"/>
            <a:chExt cx="5235" cy="1506"/>
          </a:xfrm>
        </p:grpSpPr>
        <p:sp>
          <p:nvSpPr>
            <p:cNvPr id="57354" name="Line 5"/>
            <p:cNvSpPr>
              <a:spLocks noChangeShapeType="1"/>
            </p:cNvSpPr>
            <p:nvPr/>
          </p:nvSpPr>
          <p:spPr bwMode="auto">
            <a:xfrm>
              <a:off x="628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5" name="Line 6"/>
            <p:cNvSpPr>
              <a:spLocks noChangeShapeType="1"/>
            </p:cNvSpPr>
            <p:nvPr/>
          </p:nvSpPr>
          <p:spPr bwMode="auto">
            <a:xfrm>
              <a:off x="820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6" name="Line 7"/>
            <p:cNvSpPr>
              <a:spLocks noChangeShapeType="1"/>
            </p:cNvSpPr>
            <p:nvPr/>
          </p:nvSpPr>
          <p:spPr bwMode="auto">
            <a:xfrm>
              <a:off x="13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7" name="Line 8"/>
            <p:cNvSpPr>
              <a:spLocks noChangeShapeType="1"/>
            </p:cNvSpPr>
            <p:nvPr/>
          </p:nvSpPr>
          <p:spPr bwMode="auto">
            <a:xfrm>
              <a:off x="206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8" name="Rectangle 9"/>
            <p:cNvSpPr>
              <a:spLocks noChangeArrowheads="1"/>
            </p:cNvSpPr>
            <p:nvPr/>
          </p:nvSpPr>
          <p:spPr bwMode="auto">
            <a:xfrm>
              <a:off x="655" y="3028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59" name="Rectangle 10"/>
            <p:cNvSpPr>
              <a:spLocks noChangeArrowheads="1"/>
            </p:cNvSpPr>
            <p:nvPr/>
          </p:nvSpPr>
          <p:spPr bwMode="auto">
            <a:xfrm>
              <a:off x="1215" y="3028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0" name="Rectangle 11"/>
            <p:cNvSpPr>
              <a:spLocks noChangeArrowheads="1"/>
            </p:cNvSpPr>
            <p:nvPr/>
          </p:nvSpPr>
          <p:spPr bwMode="auto">
            <a:xfrm>
              <a:off x="1891" y="3028"/>
              <a:ext cx="339" cy="21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DNS</a:t>
              </a:r>
            </a:p>
          </p:txBody>
        </p:sp>
        <p:sp>
          <p:nvSpPr>
            <p:cNvPr id="57361" name="Text Box 12"/>
            <p:cNvSpPr txBox="1">
              <a:spLocks noChangeArrowheads="1"/>
            </p:cNvSpPr>
            <p:nvPr/>
          </p:nvSpPr>
          <p:spPr bwMode="auto">
            <a:xfrm>
              <a:off x="1594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62" name="Line 13"/>
            <p:cNvSpPr>
              <a:spLocks noChangeShapeType="1"/>
            </p:cNvSpPr>
            <p:nvPr/>
          </p:nvSpPr>
          <p:spPr bwMode="auto">
            <a:xfrm>
              <a:off x="3556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3" name="Line 14"/>
            <p:cNvSpPr>
              <a:spLocks noChangeShapeType="1"/>
            </p:cNvSpPr>
            <p:nvPr/>
          </p:nvSpPr>
          <p:spPr bwMode="auto">
            <a:xfrm>
              <a:off x="374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4" name="Line 15"/>
            <p:cNvSpPr>
              <a:spLocks noChangeShapeType="1"/>
            </p:cNvSpPr>
            <p:nvPr/>
          </p:nvSpPr>
          <p:spPr bwMode="auto">
            <a:xfrm>
              <a:off x="4324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5" name="Line 16"/>
            <p:cNvSpPr>
              <a:spLocks noChangeShapeType="1"/>
            </p:cNvSpPr>
            <p:nvPr/>
          </p:nvSpPr>
          <p:spPr bwMode="auto">
            <a:xfrm>
              <a:off x="49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6" name="Rectangle 17"/>
            <p:cNvSpPr>
              <a:spLocks noChangeArrowheads="1"/>
            </p:cNvSpPr>
            <p:nvPr/>
          </p:nvSpPr>
          <p:spPr bwMode="auto">
            <a:xfrm>
              <a:off x="3579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7" name="Rectangle 18"/>
            <p:cNvSpPr>
              <a:spLocks noChangeArrowheads="1"/>
            </p:cNvSpPr>
            <p:nvPr/>
          </p:nvSpPr>
          <p:spPr bwMode="auto">
            <a:xfrm>
              <a:off x="4143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8" name="Rectangle 19"/>
            <p:cNvSpPr>
              <a:spLocks noChangeArrowheads="1"/>
            </p:cNvSpPr>
            <p:nvPr/>
          </p:nvSpPr>
          <p:spPr bwMode="auto">
            <a:xfrm>
              <a:off x="4818" y="3027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 smtClean="0"/>
                <a:t>host</a:t>
              </a:r>
              <a:endParaRPr lang="en-US" sz="1600" b="0" dirty="0"/>
            </a:p>
          </p:txBody>
        </p:sp>
        <p:sp>
          <p:nvSpPr>
            <p:cNvPr id="57369" name="Text Box 20"/>
            <p:cNvSpPr txBox="1">
              <a:spLocks noChangeArrowheads="1"/>
            </p:cNvSpPr>
            <p:nvPr/>
          </p:nvSpPr>
          <p:spPr bwMode="auto">
            <a:xfrm>
              <a:off x="4522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70" name="AutoShape 21"/>
            <p:cNvSpPr>
              <a:spLocks noChangeArrowheads="1"/>
            </p:cNvSpPr>
            <p:nvPr/>
          </p:nvSpPr>
          <p:spPr bwMode="auto">
            <a:xfrm>
              <a:off x="2740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1" name="Line 22"/>
            <p:cNvSpPr>
              <a:spLocks noChangeShapeType="1"/>
            </p:cNvSpPr>
            <p:nvPr/>
          </p:nvSpPr>
          <p:spPr bwMode="auto">
            <a:xfrm>
              <a:off x="1791" y="3377"/>
              <a:ext cx="0" cy="4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2" name="AutoShape 23"/>
            <p:cNvSpPr>
              <a:spLocks noChangeArrowheads="1"/>
            </p:cNvSpPr>
            <p:nvPr/>
          </p:nvSpPr>
          <p:spPr bwMode="auto">
            <a:xfrm>
              <a:off x="3892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3" name="Line 24"/>
            <p:cNvSpPr>
              <a:spLocks noChangeShapeType="1"/>
            </p:cNvSpPr>
            <p:nvPr/>
          </p:nvSpPr>
          <p:spPr bwMode="auto">
            <a:xfrm flipH="1">
              <a:off x="4090" y="3394"/>
              <a:ext cx="0" cy="4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4" name="Line 25"/>
            <p:cNvSpPr>
              <a:spLocks noChangeShapeType="1"/>
            </p:cNvSpPr>
            <p:nvPr/>
          </p:nvSpPr>
          <p:spPr bwMode="auto">
            <a:xfrm>
              <a:off x="1972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5" name="Line 26"/>
            <p:cNvSpPr>
              <a:spLocks noChangeShapeType="1"/>
            </p:cNvSpPr>
            <p:nvPr/>
          </p:nvSpPr>
          <p:spPr bwMode="auto">
            <a:xfrm>
              <a:off x="3124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6" name="Text Box 27"/>
            <p:cNvSpPr txBox="1">
              <a:spLocks noChangeArrowheads="1"/>
            </p:cNvSpPr>
            <p:nvPr/>
          </p:nvSpPr>
          <p:spPr bwMode="auto">
            <a:xfrm>
              <a:off x="133" y="2589"/>
              <a:ext cx="19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1.2.3.0/</a:t>
              </a:r>
              <a:r>
                <a:rPr lang="en-US" sz="1800" b="0" dirty="0" smtClean="0">
                  <a:latin typeface="+mn-lt"/>
                </a:rPr>
                <a:t>24</a:t>
              </a:r>
              <a:r>
                <a:rPr lang="en-US" sz="1800" b="0" dirty="0">
                  <a:latin typeface="+mn-lt"/>
                </a:rPr>
                <a:t> </a:t>
              </a:r>
              <a:r>
                <a:rPr lang="en-US" sz="1800" b="0" dirty="0" smtClean="0">
                  <a:latin typeface="+mn-lt"/>
                </a:rPr>
                <a:t>(255.255.255.0)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57377" name="Text Box 28"/>
            <p:cNvSpPr txBox="1">
              <a:spLocks noChangeArrowheads="1"/>
            </p:cNvSpPr>
            <p:nvPr/>
          </p:nvSpPr>
          <p:spPr bwMode="auto">
            <a:xfrm>
              <a:off x="4644" y="2822"/>
              <a:ext cx="7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5.6.7.0/24</a:t>
              </a:r>
            </a:p>
          </p:txBody>
        </p:sp>
        <p:sp>
          <p:nvSpPr>
            <p:cNvPr id="57379" name="Text Box 30"/>
            <p:cNvSpPr txBox="1">
              <a:spLocks noChangeArrowheads="1"/>
            </p:cNvSpPr>
            <p:nvPr/>
          </p:nvSpPr>
          <p:spPr bwMode="auto">
            <a:xfrm>
              <a:off x="1758" y="2822"/>
              <a:ext cx="6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1.2.3.156</a:t>
              </a:r>
            </a:p>
          </p:txBody>
        </p:sp>
        <p:sp>
          <p:nvSpPr>
            <p:cNvPr id="57380" name="Text Box 31"/>
            <p:cNvSpPr txBox="1">
              <a:spLocks noChangeArrowheads="1"/>
            </p:cNvSpPr>
            <p:nvPr/>
          </p:nvSpPr>
          <p:spPr bwMode="auto">
            <a:xfrm>
              <a:off x="535" y="282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1.2.3.48</a:t>
              </a:r>
            </a:p>
          </p:txBody>
        </p:sp>
        <p:sp>
          <p:nvSpPr>
            <p:cNvPr id="57381" name="Text Box 32"/>
            <p:cNvSpPr txBox="1">
              <a:spLocks noChangeArrowheads="1"/>
            </p:cNvSpPr>
            <p:nvPr/>
          </p:nvSpPr>
          <p:spPr bwMode="auto">
            <a:xfrm>
              <a:off x="1849" y="361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>
                  <a:latin typeface="+mn-lt"/>
                </a:rPr>
                <a:t>1.2.3.19</a:t>
              </a:r>
            </a:p>
          </p:txBody>
        </p:sp>
        <p:sp>
          <p:nvSpPr>
            <p:cNvPr id="57382" name="AutoShape 33"/>
            <p:cNvSpPr>
              <a:spLocks noChangeArrowheads="1"/>
            </p:cNvSpPr>
            <p:nvPr/>
          </p:nvSpPr>
          <p:spPr bwMode="auto">
            <a:xfrm>
              <a:off x="1601" y="3853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 dirty="0"/>
                <a:t>router</a:t>
              </a:r>
            </a:p>
          </p:txBody>
        </p:sp>
      </p:grpSp>
      <p:sp>
        <p:nvSpPr>
          <p:cNvPr id="15" name="Freeform 14"/>
          <p:cNvSpPr/>
          <p:nvPr/>
        </p:nvSpPr>
        <p:spPr>
          <a:xfrm>
            <a:off x="1455187" y="5393450"/>
            <a:ext cx="6778200" cy="1264337"/>
          </a:xfrm>
          <a:custGeom>
            <a:avLst/>
            <a:gdLst>
              <a:gd name="connsiteX0" fmla="*/ 139186 w 6778200"/>
              <a:gd name="connsiteY0" fmla="*/ 40529 h 1264337"/>
              <a:gd name="connsiteX1" fmla="*/ 152698 w 6778200"/>
              <a:gd name="connsiteY1" fmla="*/ 391789 h 1264337"/>
              <a:gd name="connsiteX2" fmla="*/ 1693024 w 6778200"/>
              <a:gd name="connsiteY2" fmla="*/ 486359 h 1264337"/>
              <a:gd name="connsiteX3" fmla="*/ 1733559 w 6778200"/>
              <a:gd name="connsiteY3" fmla="*/ 1202387 h 1264337"/>
              <a:gd name="connsiteX4" fmla="*/ 5057422 w 6778200"/>
              <a:gd name="connsiteY4" fmla="*/ 1121327 h 1264337"/>
              <a:gd name="connsiteX5" fmla="*/ 5124980 w 6778200"/>
              <a:gd name="connsiteY5" fmla="*/ 270199 h 1264337"/>
              <a:gd name="connsiteX6" fmla="*/ 6624772 w 6778200"/>
              <a:gd name="connsiteY6" fmla="*/ 216159 h 1264337"/>
              <a:gd name="connsiteX7" fmla="*/ 6651795 w 6778200"/>
              <a:gd name="connsiteY7" fmla="*/ 0 h 126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00" h="1264337">
                <a:moveTo>
                  <a:pt x="139186" y="40529"/>
                </a:moveTo>
                <a:cubicBezTo>
                  <a:pt x="16455" y="179006"/>
                  <a:pt x="-106275" y="317484"/>
                  <a:pt x="152698" y="391789"/>
                </a:cubicBezTo>
                <a:cubicBezTo>
                  <a:pt x="411671" y="466094"/>
                  <a:pt x="1429547" y="351259"/>
                  <a:pt x="1693024" y="486359"/>
                </a:cubicBezTo>
                <a:cubicBezTo>
                  <a:pt x="1956501" y="621459"/>
                  <a:pt x="1172826" y="1096559"/>
                  <a:pt x="1733559" y="1202387"/>
                </a:cubicBezTo>
                <a:cubicBezTo>
                  <a:pt x="2294292" y="1308215"/>
                  <a:pt x="4492185" y="1276692"/>
                  <a:pt x="5057422" y="1121327"/>
                </a:cubicBezTo>
                <a:cubicBezTo>
                  <a:pt x="5622659" y="965962"/>
                  <a:pt x="4863755" y="421060"/>
                  <a:pt x="5124980" y="270199"/>
                </a:cubicBezTo>
                <a:cubicBezTo>
                  <a:pt x="5386205" y="119338"/>
                  <a:pt x="6370303" y="261192"/>
                  <a:pt x="6624772" y="216159"/>
                </a:cubicBezTo>
                <a:cubicBezTo>
                  <a:pt x="6879241" y="171126"/>
                  <a:pt x="6765518" y="85563"/>
                  <a:pt x="6651795" y="0"/>
                </a:cubicBezTo>
              </a:path>
            </a:pathLst>
          </a:custGeom>
          <a:ln w="28575" cmpd="sng">
            <a:solidFill>
              <a:schemeClr val="accent4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Question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Network layer (lectures 11–15)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Data plane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Intra- </a:t>
            </a:r>
            <a:r>
              <a:rPr lang="en-US" dirty="0">
                <a:solidFill>
                  <a:schemeClr val="accent3"/>
                </a:solidFill>
              </a:rPr>
              <a:t>and inter-domain </a:t>
            </a:r>
            <a:r>
              <a:rPr lang="en-US" dirty="0" smtClean="0">
                <a:solidFill>
                  <a:schemeClr val="accent3"/>
                </a:solidFill>
              </a:rPr>
              <a:t>routing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Link layer (lectures 17–</a:t>
            </a:r>
            <a:r>
              <a:rPr lang="en-US" altLang="zh-CN" dirty="0" smtClean="0">
                <a:solidFill>
                  <a:schemeClr val="accent3"/>
                </a:solidFill>
              </a:rPr>
              <a:t>18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Ethernet</a:t>
            </a:r>
          </a:p>
          <a:p>
            <a:r>
              <a:rPr lang="en-US" dirty="0" smtClean="0"/>
              <a:t>Topics in networking (lectures 16, 19–2</a:t>
            </a:r>
            <a:r>
              <a:rPr lang="en-US" altLang="zh-CN" dirty="0" smtClean="0"/>
              <a:t>1</a:t>
            </a:r>
            <a:r>
              <a:rPr lang="en-US" dirty="0" smtClean="0"/>
              <a:t>)</a:t>
            </a:r>
          </a:p>
          <a:p>
            <a:pPr lvl="1"/>
            <a:r>
              <a:rPr lang="en-US" altLang="zh-CN" dirty="0" smtClean="0"/>
              <a:t>Programmable networks</a:t>
            </a:r>
          </a:p>
          <a:p>
            <a:pPr lvl="1"/>
            <a:r>
              <a:rPr lang="en-US" dirty="0" smtClean="0"/>
              <a:t>Wireless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Domain Specific Processors</a:t>
            </a:r>
            <a:endParaRPr lang="en-US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416964" y="2308248"/>
            <a:ext cx="1328697" cy="2861037"/>
            <a:chOff x="555952" y="1934664"/>
            <a:chExt cx="1771596" cy="3814715"/>
          </a:xfrm>
        </p:grpSpPr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 flipH="1">
              <a:off x="1399333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8" b="96623" l="4000" r="979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278" y="4232169"/>
              <a:ext cx="1010108" cy="8693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05481" y="5318492"/>
              <a:ext cx="6801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CPU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5952" y="1934664"/>
              <a:ext cx="1771596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Computers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55952" y="2646297"/>
              <a:ext cx="1706301" cy="1057534"/>
              <a:chOff x="1136522" y="2646297"/>
              <a:chExt cx="1706301" cy="1057534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Java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1981371" y="2308249"/>
            <a:ext cx="1309953" cy="2859408"/>
            <a:chOff x="2641828" y="1934664"/>
            <a:chExt cx="1746604" cy="38125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8" b="96415" l="1000" r="96778">
                          <a14:foregroundMark x1="29778" y1="34340" x2="29778" y2="34340"/>
                          <a14:foregroundMark x1="25111" y1="49623" x2="25111" y2="496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80165" y="4144015"/>
              <a:ext cx="1608267" cy="94709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185217" y="5316322"/>
              <a:ext cx="7057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GPU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4435" y="1934664"/>
              <a:ext cx="1457664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Graphics</a:t>
              </a:r>
            </a:p>
          </p:txBody>
        </p:sp>
        <p:cxnSp>
          <p:nvCxnSpPr>
            <p:cNvPr id="52" name="Straight Arrow Connector 51"/>
            <p:cNvCxnSpPr>
              <a:stCxn id="54" idx="2"/>
            </p:cNvCxnSpPr>
            <p:nvPr/>
          </p:nvCxnSpPr>
          <p:spPr>
            <a:xfrm flipH="1">
              <a:off x="3485209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2641828" y="2646297"/>
              <a:ext cx="1706301" cy="1057534"/>
              <a:chOff x="1136522" y="2646297"/>
              <a:chExt cx="1706301" cy="1057534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prstClr val="black"/>
                    </a:solidFill>
                  </a:rPr>
                  <a:t>OpenCL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473979" y="2120215"/>
            <a:ext cx="1351526" cy="3046194"/>
            <a:chOff x="4631971" y="1683953"/>
            <a:chExt cx="1802034" cy="406159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482" l="0" r="100000">
                          <a14:foregroundMark x1="13534" y1="46114" x2="13534" y2="461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92131" y="4294089"/>
              <a:ext cx="995630" cy="72239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08932" y="5314659"/>
              <a:ext cx="6544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DSP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31971" y="1683953"/>
              <a:ext cx="1721925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>
                  <a:solidFill>
                    <a:prstClr val="black"/>
                  </a:solidFill>
                </a:rPr>
                <a:t>Signal 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Processing</a:t>
              </a:r>
            </a:p>
          </p:txBody>
        </p:sp>
        <p:cxnSp>
          <p:nvCxnSpPr>
            <p:cNvPr id="56" name="Straight Arrow Connector 55"/>
            <p:cNvCxnSpPr>
              <a:stCxn id="58" idx="2"/>
            </p:cNvCxnSpPr>
            <p:nvPr/>
          </p:nvCxnSpPr>
          <p:spPr>
            <a:xfrm flipH="1">
              <a:off x="5571085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4727704" y="2646297"/>
              <a:ext cx="1706301" cy="1057534"/>
              <a:chOff x="1136522" y="2646297"/>
              <a:chExt cx="1706301" cy="1057534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prstClr val="black"/>
                    </a:solidFill>
                  </a:rPr>
                  <a:t>Matlab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5110185" y="2088536"/>
            <a:ext cx="3111815" cy="3040257"/>
            <a:chOff x="6813580" y="1641714"/>
            <a:chExt cx="4149086" cy="4053675"/>
          </a:xfrm>
        </p:grpSpPr>
        <p:sp>
          <p:nvSpPr>
            <p:cNvPr id="30" name="TextBox 29"/>
            <p:cNvSpPr txBox="1"/>
            <p:nvPr/>
          </p:nvSpPr>
          <p:spPr>
            <a:xfrm>
              <a:off x="6933153" y="1641714"/>
              <a:ext cx="1458092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Machine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Learning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2929" y="4112835"/>
              <a:ext cx="4236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0" dirty="0">
                  <a:solidFill>
                    <a:prstClr val="black"/>
                  </a:solidFill>
                </a:rPr>
                <a:t>?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9"/>
            <a:srcRect l="12285" t="5098" r="13886" b="32726"/>
            <a:stretch/>
          </p:blipFill>
          <p:spPr>
            <a:xfrm>
              <a:off x="7188764" y="4256356"/>
              <a:ext cx="1027977" cy="66834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421264" y="5295280"/>
              <a:ext cx="6266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solidFill>
                    <a:prstClr val="black"/>
                  </a:solidFill>
                </a:rPr>
                <a:t>TPU</a:t>
              </a:r>
            </a:p>
          </p:txBody>
        </p:sp>
        <p:cxnSp>
          <p:nvCxnSpPr>
            <p:cNvPr id="60" name="Straight Arrow Connector 59"/>
            <p:cNvCxnSpPr>
              <a:stCxn id="62" idx="2"/>
            </p:cNvCxnSpPr>
            <p:nvPr/>
          </p:nvCxnSpPr>
          <p:spPr>
            <a:xfrm flipH="1">
              <a:off x="7656961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6813580" y="2646297"/>
              <a:ext cx="1706301" cy="1057534"/>
              <a:chOff x="1136522" y="2646297"/>
              <a:chExt cx="1706301" cy="1057534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prstClr val="black"/>
                    </a:solidFill>
                  </a:rPr>
                  <a:t>TensorFlow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  <p:sp>
          <p:nvSpPr>
            <p:cNvPr id="179" name="TextBox 178"/>
            <p:cNvSpPr txBox="1"/>
            <p:nvPr/>
          </p:nvSpPr>
          <p:spPr>
            <a:xfrm>
              <a:off x="10301289" y="5226316"/>
              <a:ext cx="66137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PISA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224220" y="2300755"/>
            <a:ext cx="1399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Networking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4" name="Straight Arrow Connector 63"/>
          <p:cNvCxnSpPr>
            <a:stCxn id="66" idx="2"/>
          </p:cNvCxnSpPr>
          <p:nvPr/>
        </p:nvCxnSpPr>
        <p:spPr>
          <a:xfrm flipH="1">
            <a:off x="7960270" y="3250114"/>
            <a:ext cx="7328" cy="718847"/>
          </a:xfrm>
          <a:prstGeom prst="straightConnector1">
            <a:avLst/>
          </a:prstGeom>
          <a:ln w="38100" cmpd="sng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7327735" y="2841973"/>
            <a:ext cx="1279726" cy="793151"/>
            <a:chOff x="1136522" y="2646297"/>
            <a:chExt cx="1706301" cy="1057534"/>
          </a:xfrm>
        </p:grpSpPr>
        <p:sp>
          <p:nvSpPr>
            <p:cNvPr id="66" name="Rounded Rectangle 65"/>
            <p:cNvSpPr/>
            <p:nvPr/>
          </p:nvSpPr>
          <p:spPr>
            <a:xfrm>
              <a:off x="1136522" y="2646297"/>
              <a:ext cx="1706301" cy="5441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P4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136522" y="3192111"/>
              <a:ext cx="1706301" cy="5117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Compiler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538514" y="2917420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5B9BD5">
                    <a:lumMod val="60000"/>
                    <a:lumOff val="40000"/>
                  </a:srgbClr>
                </a:solidFill>
              </a:rPr>
              <a:t>&gt;&gt;&gt;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893947" y="3970180"/>
            <a:ext cx="1992701" cy="662264"/>
            <a:chOff x="4388696" y="5253651"/>
            <a:chExt cx="2656935" cy="883018"/>
          </a:xfrm>
        </p:grpSpPr>
        <p:grpSp>
          <p:nvGrpSpPr>
            <p:cNvPr id="46" name="Group 45"/>
            <p:cNvGrpSpPr/>
            <p:nvPr/>
          </p:nvGrpSpPr>
          <p:grpSpPr>
            <a:xfrm>
              <a:off x="4785895" y="5288083"/>
              <a:ext cx="370954" cy="822800"/>
              <a:chOff x="1485649" y="3204985"/>
              <a:chExt cx="1124341" cy="216916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253109" y="5290755"/>
              <a:ext cx="370954" cy="822800"/>
              <a:chOff x="1485649" y="3204985"/>
              <a:chExt cx="1124341" cy="2169168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714995" y="5293890"/>
              <a:ext cx="370954" cy="822800"/>
              <a:chOff x="1485649" y="3204985"/>
              <a:chExt cx="1124341" cy="2169168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178541" y="5298421"/>
              <a:ext cx="370954" cy="822800"/>
              <a:chOff x="1485649" y="3204985"/>
              <a:chExt cx="1124341" cy="2169168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684534" y="5408287"/>
              <a:ext cx="182231" cy="262558"/>
              <a:chOff x="8131589" y="4009362"/>
              <a:chExt cx="552334" cy="692189"/>
            </a:xfrm>
          </p:grpSpPr>
          <p:grpSp>
            <p:nvGrpSpPr>
              <p:cNvPr id="163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168" name="Freeform 167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69" name="Straight Connector 168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165" name="Freeform 164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Rectangle 71"/>
            <p:cNvSpPr/>
            <p:nvPr/>
          </p:nvSpPr>
          <p:spPr>
            <a:xfrm rot="16200000">
              <a:off x="4140666" y="5625761"/>
              <a:ext cx="883018" cy="1387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6621" tIns="58311" rIns="116621" bIns="58311" rtlCol="0" anchor="ctr"/>
            <a:lstStyle/>
            <a:p>
              <a:pPr algn="ctr"/>
              <a:endParaRPr lang="en-US" sz="1125" dirty="0">
                <a:solidFill>
                  <a:srgbClr val="000000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876464" y="5411735"/>
              <a:ext cx="169167" cy="602844"/>
              <a:chOff x="2488822" y="2403406"/>
              <a:chExt cx="529093" cy="1589294"/>
            </a:xfrm>
          </p:grpSpPr>
          <p:cxnSp>
            <p:nvCxnSpPr>
              <p:cNvPr id="152" name="Straight Arrow Connector 151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4388696" y="5390116"/>
              <a:ext cx="125739" cy="602844"/>
              <a:chOff x="2488822" y="2403406"/>
              <a:chExt cx="529093" cy="1589294"/>
            </a:xfrm>
          </p:grpSpPr>
          <p:cxnSp>
            <p:nvCxnSpPr>
              <p:cNvPr id="141" name="Straight Arrow Connector 140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4822303" y="5326786"/>
              <a:ext cx="300026" cy="748431"/>
              <a:chOff x="2449931" y="225721"/>
              <a:chExt cx="909363" cy="197310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2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Trapezoid 134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Trapezoid 135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Trapezoid 136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Trapezoid 137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Trapezoid 138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Trapezoid 139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284008" y="5335217"/>
              <a:ext cx="300026" cy="748431"/>
              <a:chOff x="2449931" y="225721"/>
              <a:chExt cx="909363" cy="1973109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Trapezoid 122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Trapezoid 123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Trapezoid 124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Trapezoid 125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Trapezoid 126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Trapezoid 127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750713" y="5336359"/>
              <a:ext cx="300026" cy="748431"/>
              <a:chOff x="2449931" y="225721"/>
              <a:chExt cx="909363" cy="1973109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Trapezoid 110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Trapezoid 111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Trapezoid 112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Trapezoid 113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Trapezoid 114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Trapezoid 115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214910" y="5347113"/>
              <a:ext cx="300026" cy="748431"/>
              <a:chOff x="2449931" y="225721"/>
              <a:chExt cx="909363" cy="197310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Trapezoid 98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Trapezoid 99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Trapezoid 100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Trapezoid 101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Trapezoid 102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Trapezoid 103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6684779" y="5760077"/>
              <a:ext cx="182231" cy="262558"/>
              <a:chOff x="8131589" y="4009362"/>
              <a:chExt cx="552334" cy="692189"/>
            </a:xfrm>
          </p:grpSpPr>
          <p:grpSp>
            <p:nvGrpSpPr>
              <p:cNvPr id="85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90" name="Freeform 89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87" name="Freeform 86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0" name="Straight Arrow Connector 79"/>
            <p:cNvCxnSpPr/>
            <p:nvPr/>
          </p:nvCxnSpPr>
          <p:spPr>
            <a:xfrm>
              <a:off x="4651574" y="5695160"/>
              <a:ext cx="134321" cy="214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5624063" y="5703111"/>
              <a:ext cx="90933" cy="1223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085949" y="5707469"/>
              <a:ext cx="92591" cy="17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549495" y="5707642"/>
              <a:ext cx="135039" cy="2410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5156849" y="5692467"/>
              <a:ext cx="96260" cy="2671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8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837448"/>
            <a:ext cx="8254093" cy="994172"/>
          </a:xfrm>
        </p:spPr>
        <p:txBody>
          <a:bodyPr>
            <a:noAutofit/>
          </a:bodyPr>
          <a:lstStyle/>
          <a:p>
            <a:r>
              <a:rPr lang="en-US" sz="3200" b="1" dirty="0"/>
              <a:t>PISA: Protocol Independent Switch </a:t>
            </a:r>
            <a:r>
              <a:rPr lang="en-US" sz="3200" b="1" dirty="0" smtClean="0"/>
              <a:t>Architecture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0F19B-68EA-B340-A4BB-C1F18F625C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9" name="Group 208"/>
          <p:cNvGrpSpPr/>
          <p:nvPr/>
        </p:nvGrpSpPr>
        <p:grpSpPr>
          <a:xfrm>
            <a:off x="1723999" y="3115139"/>
            <a:ext cx="1124342" cy="1626876"/>
            <a:chOff x="1485649" y="3204985"/>
            <a:chExt cx="1124341" cy="2169168"/>
          </a:xfrm>
        </p:grpSpPr>
        <p:sp>
          <p:nvSpPr>
            <p:cNvPr id="210" name="Rectangle 209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140100" y="3120420"/>
            <a:ext cx="1124342" cy="1626876"/>
            <a:chOff x="1485649" y="3204985"/>
            <a:chExt cx="1124341" cy="2169168"/>
          </a:xfrm>
        </p:grpSpPr>
        <p:sp>
          <p:nvSpPr>
            <p:cNvPr id="213" name="Rectangle 212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4540052" y="3126619"/>
            <a:ext cx="1124342" cy="1626876"/>
            <a:chOff x="1485649" y="3204985"/>
            <a:chExt cx="1124341" cy="2169168"/>
          </a:xfrm>
        </p:grpSpPr>
        <p:sp>
          <p:nvSpPr>
            <p:cNvPr id="216" name="Rectangle 215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5945032" y="3135579"/>
            <a:ext cx="1124342" cy="1626876"/>
            <a:chOff x="1485649" y="3204985"/>
            <a:chExt cx="1124341" cy="2169168"/>
          </a:xfrm>
        </p:grpSpPr>
        <p:sp>
          <p:nvSpPr>
            <p:cNvPr id="219" name="Rectangle 218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7478671" y="3352812"/>
            <a:ext cx="552334" cy="519142"/>
            <a:chOff x="8131589" y="4009362"/>
            <a:chExt cx="552334" cy="692189"/>
          </a:xfrm>
        </p:grpSpPr>
        <p:grpSp>
          <p:nvGrpSpPr>
            <p:cNvPr id="260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265" name="Freeform 264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66" name="Straight Connector 265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262" name="Freeform 261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63" name="Straight Connector 262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7" name="Group 316"/>
          <p:cNvGrpSpPr/>
          <p:nvPr/>
        </p:nvGrpSpPr>
        <p:grpSpPr>
          <a:xfrm>
            <a:off x="8060402" y="3359628"/>
            <a:ext cx="512735" cy="1191971"/>
            <a:chOff x="2488822" y="2403406"/>
            <a:chExt cx="529093" cy="1589294"/>
          </a:xfrm>
        </p:grpSpPr>
        <p:cxnSp>
          <p:nvCxnSpPr>
            <p:cNvPr id="318" name="Straight Arrow Connector 317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520111" y="3316883"/>
            <a:ext cx="381108" cy="1191971"/>
            <a:chOff x="2488822" y="2403406"/>
            <a:chExt cx="529093" cy="1589294"/>
          </a:xfrm>
        </p:grpSpPr>
        <p:cxnSp>
          <p:nvCxnSpPr>
            <p:cNvPr id="330" name="Straight Arrow Connector 329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/>
        </p:nvGrpSpPr>
        <p:grpSpPr>
          <a:xfrm>
            <a:off x="1834352" y="3191664"/>
            <a:ext cx="909363" cy="1479832"/>
            <a:chOff x="2449931" y="225721"/>
            <a:chExt cx="909363" cy="1973109"/>
          </a:xfrm>
        </p:grpSpPr>
        <p:sp>
          <p:nvSpPr>
            <p:cNvPr id="342" name="Rectangle 341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>
                <a:solidFill>
                  <a:prstClr val="white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8" name="Trapezoid 347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solidFill>
                  <a:prstClr val="white"/>
                </a:solidFill>
              </a:endParaRPr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3233752" y="3208333"/>
            <a:ext cx="909363" cy="1479832"/>
            <a:chOff x="2449931" y="225721"/>
            <a:chExt cx="909363" cy="1973109"/>
          </a:xfrm>
        </p:grpSpPr>
        <p:sp>
          <p:nvSpPr>
            <p:cNvPr id="355" name="Rectangle 354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1" name="Trapezoid 360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2" name="Trapezoid 361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3" name="Trapezoid 362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4" name="Trapezoid 363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5" name="Trapezoid 364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6" name="Trapezoid 365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4648311" y="3210591"/>
            <a:ext cx="909363" cy="1479832"/>
            <a:chOff x="2449931" y="225721"/>
            <a:chExt cx="909363" cy="1973109"/>
          </a:xfrm>
        </p:grpSpPr>
        <p:sp>
          <p:nvSpPr>
            <p:cNvPr id="368" name="Rectangle 367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4" name="Trapezoid 373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5" name="Trapezoid 374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6" name="Trapezoid 375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7" name="Trapezoid 376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8" name="Trapezoid 377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9" name="Trapezoid 378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80" name="Group 379"/>
          <p:cNvGrpSpPr/>
          <p:nvPr/>
        </p:nvGrpSpPr>
        <p:grpSpPr>
          <a:xfrm>
            <a:off x="6055266" y="3231856"/>
            <a:ext cx="909363" cy="1479832"/>
            <a:chOff x="2449931" y="225721"/>
            <a:chExt cx="909363" cy="1973109"/>
          </a:xfrm>
        </p:grpSpPr>
        <p:sp>
          <p:nvSpPr>
            <p:cNvPr id="381" name="Rectangle 380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7" name="Trapezoid 386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8" name="Trapezoid 387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9" name="Trapezoid 388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0" name="Trapezoid 389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1" name="Trapezoid 390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2" name="Trapezoid 391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sp>
        <p:nvSpPr>
          <p:cNvPr id="394" name="TextBox 393"/>
          <p:cNvSpPr txBox="1"/>
          <p:nvPr/>
        </p:nvSpPr>
        <p:spPr>
          <a:xfrm>
            <a:off x="1666792" y="2846200"/>
            <a:ext cx="2008004" cy="313270"/>
          </a:xfrm>
          <a:prstGeom prst="rect">
            <a:avLst/>
          </a:prstGeom>
          <a:noFill/>
        </p:spPr>
        <p:txBody>
          <a:bodyPr wrap="square" lIns="81639" tIns="40820" rIns="81639" bIns="40820" rtlCol="0">
            <a:spAutoFit/>
          </a:bodyPr>
          <a:lstStyle/>
          <a:p>
            <a:r>
              <a:rPr lang="en-US" sz="1500" dirty="0" err="1">
                <a:solidFill>
                  <a:prstClr val="black"/>
                </a:solidFill>
              </a:rPr>
              <a:t>Match+Action</a:t>
            </a:r>
            <a:endParaRPr lang="en-US" sz="1500" dirty="0">
              <a:solidFill>
                <a:prstClr val="black"/>
              </a:solidFill>
            </a:endParaRPr>
          </a:p>
        </p:txBody>
      </p:sp>
      <p:grpSp>
        <p:nvGrpSpPr>
          <p:cNvPr id="395" name="Group 394"/>
          <p:cNvGrpSpPr/>
          <p:nvPr/>
        </p:nvGrpSpPr>
        <p:grpSpPr>
          <a:xfrm>
            <a:off x="7479414" y="4048386"/>
            <a:ext cx="552334" cy="519142"/>
            <a:chOff x="8131589" y="4009362"/>
            <a:chExt cx="552334" cy="692189"/>
          </a:xfrm>
        </p:grpSpPr>
        <p:grpSp>
          <p:nvGrpSpPr>
            <p:cNvPr id="396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401" name="Freeform 400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02" name="Straight Connector 40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398" name="Freeform 397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99" name="Straight Connector 398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Straight Arrow Connector 4"/>
          <p:cNvCxnSpPr>
            <a:endCxn id="211" idx="1"/>
          </p:cNvCxnSpPr>
          <p:nvPr/>
        </p:nvCxnSpPr>
        <p:spPr>
          <a:xfrm>
            <a:off x="1316880" y="3920029"/>
            <a:ext cx="407120" cy="424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213" idx="3"/>
            <a:endCxn id="217" idx="1"/>
          </p:cNvCxnSpPr>
          <p:nvPr/>
        </p:nvCxnSpPr>
        <p:spPr>
          <a:xfrm flipV="1">
            <a:off x="4264441" y="3935749"/>
            <a:ext cx="275612" cy="241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216" idx="3"/>
            <a:endCxn id="220" idx="1"/>
          </p:cNvCxnSpPr>
          <p:nvPr/>
        </p:nvCxnSpPr>
        <p:spPr>
          <a:xfrm>
            <a:off x="5664394" y="3944366"/>
            <a:ext cx="280639" cy="34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220" idx="3"/>
          </p:cNvCxnSpPr>
          <p:nvPr/>
        </p:nvCxnSpPr>
        <p:spPr>
          <a:xfrm>
            <a:off x="7069374" y="3944710"/>
            <a:ext cx="409297" cy="476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211" idx="3"/>
            <a:endCxn id="214" idx="1"/>
          </p:cNvCxnSpPr>
          <p:nvPr/>
        </p:nvCxnSpPr>
        <p:spPr>
          <a:xfrm>
            <a:off x="2848341" y="3914703"/>
            <a:ext cx="291760" cy="52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7988" y="3175191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Memory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422212" y="3175715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prstClr val="black"/>
                </a:solidFill>
              </a:rPr>
              <a:t>ALU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 rot="16200000">
            <a:off x="239128" y="3704359"/>
            <a:ext cx="1745942" cy="4206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58311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Programmable</a:t>
            </a:r>
          </a:p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Parser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440" y="1981200"/>
            <a:ext cx="2192781" cy="984332"/>
            <a:chOff x="28587" y="1086858"/>
            <a:chExt cx="2923708" cy="1312443"/>
          </a:xfrm>
        </p:grpSpPr>
        <p:sp>
          <p:nvSpPr>
            <p:cNvPr id="6" name="TextBox 5"/>
            <p:cNvSpPr txBox="1"/>
            <p:nvPr/>
          </p:nvSpPr>
          <p:spPr>
            <a:xfrm>
              <a:off x="28587" y="1086858"/>
              <a:ext cx="292370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Programmer declares which </a:t>
              </a:r>
            </a:p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headers are recognized</a:t>
              </a:r>
            </a:p>
          </p:txBody>
        </p:sp>
        <p:cxnSp>
          <p:nvCxnSpPr>
            <p:cNvPr id="8" name="Straight Arrow Connector 7"/>
            <p:cNvCxnSpPr>
              <a:stCxn id="6" idx="2"/>
              <a:endCxn id="120" idx="3"/>
            </p:cNvCxnSpPr>
            <p:nvPr/>
          </p:nvCxnSpPr>
          <p:spPr>
            <a:xfrm flipH="1">
              <a:off x="1482799" y="1763966"/>
              <a:ext cx="7643" cy="6353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24001" y="1986189"/>
            <a:ext cx="5345375" cy="1025834"/>
            <a:chOff x="2298668" y="1093510"/>
            <a:chExt cx="7127166" cy="1367779"/>
          </a:xfrm>
        </p:grpSpPr>
        <p:sp>
          <p:nvSpPr>
            <p:cNvPr id="9" name="Right Brace 8"/>
            <p:cNvSpPr/>
            <p:nvPr/>
          </p:nvSpPr>
          <p:spPr>
            <a:xfrm rot="16200000">
              <a:off x="5668147" y="-1296398"/>
              <a:ext cx="388208" cy="7127166"/>
            </a:xfrm>
            <a:prstGeom prst="rightBrace">
              <a:avLst>
                <a:gd name="adj1" fmla="val 30766"/>
                <a:gd name="adj2" fmla="val 4898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327336" y="1093510"/>
              <a:ext cx="491604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Programmer declares what</a:t>
              </a:r>
            </a:p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tables are needed and how packets are processed</a:t>
              </a:r>
            </a:p>
          </p:txBody>
        </p:sp>
        <p:cxnSp>
          <p:nvCxnSpPr>
            <p:cNvPr id="125" name="Straight Arrow Connector 124"/>
            <p:cNvCxnSpPr>
              <a:stCxn id="124" idx="2"/>
              <a:endCxn id="9" idx="1"/>
            </p:cNvCxnSpPr>
            <p:nvPr/>
          </p:nvCxnSpPr>
          <p:spPr>
            <a:xfrm>
              <a:off x="5785360" y="1770618"/>
              <a:ext cx="4339" cy="302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098622" y="5065754"/>
            <a:ext cx="68763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</a:rPr>
              <a:t>All stages </a:t>
            </a:r>
            <a:r>
              <a:rPr lang="en-US" sz="2100">
                <a:solidFill>
                  <a:prstClr val="black"/>
                </a:solidFill>
              </a:rPr>
              <a:t>are identical – makes PISA a good “compiler target”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75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0"/>
    </mc:Choice>
    <mc:Fallback xmlns="">
      <p:transition xmlns:p14="http://schemas.microsoft.com/office/powerpoint/2010/main" spd="slow" advTm="4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/>
      <p:bldP spid="4" grpId="0"/>
      <p:bldP spid="119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" y="856774"/>
            <a:ext cx="9119162" cy="994172"/>
          </a:xfrm>
        </p:spPr>
        <p:txBody>
          <a:bodyPr>
            <a:normAutofit/>
          </a:bodyPr>
          <a:lstStyle/>
          <a:p>
            <a:r>
              <a:rPr lang="en-US" dirty="0" smtClean="0"/>
              <a:t>S</a:t>
            </a:r>
            <a:r>
              <a:rPr lang="en-US" b="1" dirty="0" smtClean="0"/>
              <a:t>ummary of </a:t>
            </a:r>
            <a:r>
              <a:rPr lang="en-US" b="1" dirty="0" err="1" smtClean="0"/>
              <a:t>Programamable</a:t>
            </a:r>
            <a:r>
              <a:rPr lang="en-US" b="1" dirty="0" smtClean="0"/>
              <a:t> Networks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1805226"/>
            <a:ext cx="8149590" cy="3426489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speed: We can now make programmable switch chips as fast as fixed ones.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technology: The difference in chip area and power between “programmable” and “fixed function” is going away.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complexity: There are now too many protocols to correctly hard-code in silicon.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New ideas: Beautiful new ideas are owned by the programmer, not the chip designer.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Level playing field: Lets us create a solid platform, an abstraction layer, upon which more will be built</a:t>
            </a:r>
          </a:p>
          <a:p>
            <a:pPr marL="385763" indent="-385763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13546" y="6172200"/>
            <a:ext cx="30360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>
                <a:solidFill>
                  <a:prstClr val="black"/>
                </a:solidFill>
              </a:rPr>
              <a:t>To learn more, visit P4.org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7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link characteristics</a:t>
            </a:r>
            <a:endParaRPr lang="en-US" dirty="0"/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important differences from wired link …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D</a:t>
            </a:r>
            <a:r>
              <a:rPr lang="en-US" dirty="0" smtClean="0">
                <a:solidFill>
                  <a:schemeClr val="accent5"/>
                </a:solidFill>
              </a:rPr>
              <a:t>ecreased signal strength</a:t>
            </a:r>
            <a:r>
              <a:rPr lang="en-US" dirty="0" smtClean="0"/>
              <a:t>: Radio signal attenuates as it propagates through matter (path loss)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Multipath propagation</a:t>
            </a:r>
            <a:r>
              <a:rPr lang="en-US" dirty="0"/>
              <a:t>: Radio signal reflects off objects ground, arriving </a:t>
            </a:r>
            <a:r>
              <a:rPr lang="en-US" dirty="0" smtClean="0"/>
              <a:t>a</a:t>
            </a:r>
            <a:r>
              <a:rPr lang="en-US" altLang="zh-CN" dirty="0" smtClean="0"/>
              <a:t>t</a:t>
            </a:r>
            <a:r>
              <a:rPr lang="en-US" dirty="0" smtClean="0"/>
              <a:t> </a:t>
            </a:r>
            <a:r>
              <a:rPr lang="en-US" dirty="0"/>
              <a:t>destination at slightly different times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Interference from other sources</a:t>
            </a:r>
            <a:r>
              <a:rPr lang="en-US" dirty="0" smtClean="0"/>
              <a:t>: Standardized wireless network frequencies (e.g., 2.4 GHz) shared by other devices (e.g., phone); devices (motors) interfere as well</a:t>
            </a:r>
          </a:p>
          <a:p>
            <a:r>
              <a:rPr lang="en-US" dirty="0" smtClean="0"/>
              <a:t>… make communication across (even a point-to-point) wireless link much more </a:t>
            </a:r>
            <a:r>
              <a:rPr lang="ja-JP" altLang="en-US" dirty="0" smtClean="0"/>
              <a:t>“</a:t>
            </a:r>
            <a:r>
              <a:rPr lang="en-US" dirty="0" smtClean="0"/>
              <a:t>difficult</a:t>
            </a:r>
            <a:r>
              <a:rPr lang="ja-JP" alt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3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network characteristics</a:t>
            </a:r>
            <a:endParaRPr lang="en-US" dirty="0"/>
          </a:p>
        </p:txBody>
      </p:sp>
      <p:sp>
        <p:nvSpPr>
          <p:cNvPr id="153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wireless senders and receivers create many problems</a:t>
            </a:r>
          </a:p>
          <a:p>
            <a:pPr lvl="1"/>
            <a:r>
              <a:rPr lang="en-US" dirty="0" smtClean="0"/>
              <a:t>Multiple access issues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Hidden terminal problem</a:t>
            </a:r>
          </a:p>
          <a:p>
            <a:pPr lvl="1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layer (lectures 11–15)</a:t>
            </a:r>
          </a:p>
          <a:p>
            <a:pPr lvl="1"/>
            <a:r>
              <a:rPr lang="en-US" dirty="0" smtClean="0"/>
              <a:t>Data plane</a:t>
            </a:r>
          </a:p>
          <a:p>
            <a:pPr lvl="1"/>
            <a:r>
              <a:rPr lang="en-US" dirty="0" smtClean="0"/>
              <a:t>Intra- </a:t>
            </a:r>
            <a:r>
              <a:rPr lang="en-US" dirty="0"/>
              <a:t>and inter-domain </a:t>
            </a:r>
            <a:r>
              <a:rPr lang="en-US" dirty="0" smtClean="0"/>
              <a:t>routing</a:t>
            </a:r>
          </a:p>
          <a:p>
            <a:r>
              <a:rPr lang="en-US" dirty="0" smtClean="0"/>
              <a:t>Link layer (lectures 17–</a:t>
            </a:r>
            <a:r>
              <a:rPr lang="en-US" altLang="zh-CN" dirty="0" smtClean="0"/>
              <a:t>18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Ethernet</a:t>
            </a:r>
          </a:p>
          <a:p>
            <a:r>
              <a:rPr lang="en-US" dirty="0" smtClean="0"/>
              <a:t>Topics in networking (lectures 16, 19–2</a:t>
            </a:r>
            <a:r>
              <a:rPr lang="en-US" altLang="zh-CN" dirty="0" smtClean="0"/>
              <a:t>1</a:t>
            </a:r>
            <a:r>
              <a:rPr lang="en-US" dirty="0" smtClean="0"/>
              <a:t>)</a:t>
            </a:r>
          </a:p>
          <a:p>
            <a:pPr lvl="1"/>
            <a:r>
              <a:rPr lang="en-US" altLang="zh-CN" dirty="0" smtClean="0"/>
              <a:t>Programmable networks</a:t>
            </a:r>
          </a:p>
          <a:p>
            <a:pPr lvl="1"/>
            <a:r>
              <a:rPr lang="en-US" dirty="0" smtClean="0"/>
              <a:t>Wireless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5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terminal problem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B, A hear each 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B, C hear each 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A, C can not hear each </a:t>
            </a:r>
            <a:r>
              <a:rPr lang="en-US" sz="2400" dirty="0" smtClean="0">
                <a:ea typeface="Arial" charset="0"/>
                <a:cs typeface="Arial" charset="0"/>
              </a:rPr>
              <a:t>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 smtClean="0">
                <a:ea typeface="Arial" charset="0"/>
                <a:cs typeface="Arial" charset="0"/>
              </a:rPr>
              <a:t>Hence, A</a:t>
            </a:r>
            <a:r>
              <a:rPr lang="en-US" sz="2400" dirty="0">
                <a:ea typeface="Arial" charset="0"/>
                <a:cs typeface="Arial" charset="0"/>
              </a:rPr>
              <a:t>, C </a:t>
            </a:r>
            <a:r>
              <a:rPr lang="en-US" sz="2400" dirty="0" smtClean="0">
                <a:ea typeface="Arial" charset="0"/>
                <a:cs typeface="Arial" charset="0"/>
              </a:rPr>
              <a:t>are unaware </a:t>
            </a:r>
            <a:r>
              <a:rPr lang="en-US" sz="2400" dirty="0">
                <a:ea typeface="Arial" charset="0"/>
                <a:cs typeface="Arial" charset="0"/>
              </a:rPr>
              <a:t>of their interference at B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029200" y="1600200"/>
            <a:ext cx="3203575" cy="1828495"/>
            <a:chOff x="698500" y="2413000"/>
            <a:chExt cx="3203575" cy="1828495"/>
          </a:xfrm>
        </p:grpSpPr>
        <p:grpSp>
          <p:nvGrpSpPr>
            <p:cNvPr id="10" name="Group 356"/>
            <p:cNvGrpSpPr>
              <a:grpSpLocks/>
            </p:cNvGrpSpPr>
            <p:nvPr/>
          </p:nvGrpSpPr>
          <p:grpSpPr bwMode="auto">
            <a:xfrm>
              <a:off x="2163763" y="2570163"/>
              <a:ext cx="627062" cy="642937"/>
              <a:chOff x="313" y="1497"/>
              <a:chExt cx="1152" cy="1014"/>
            </a:xfrm>
          </p:grpSpPr>
          <p:pic>
            <p:nvPicPr>
              <p:cNvPr id="23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98500" y="2413000"/>
              <a:ext cx="2020888" cy="1085850"/>
            </a:xfrm>
            <a:custGeom>
              <a:avLst/>
              <a:gdLst>
                <a:gd name="T0" fmla="*/ 2147483647 w 1273"/>
                <a:gd name="T1" fmla="*/ 2147483647 h 684"/>
                <a:gd name="T2" fmla="*/ 2147483647 w 1273"/>
                <a:gd name="T3" fmla="*/ 0 h 684"/>
                <a:gd name="T4" fmla="*/ 2147483647 w 1273"/>
                <a:gd name="T5" fmla="*/ 2147483647 h 684"/>
                <a:gd name="T6" fmla="*/ 2147483647 w 1273"/>
                <a:gd name="T7" fmla="*/ 2147483647 h 684"/>
                <a:gd name="T8" fmla="*/ 2147483647 w 1273"/>
                <a:gd name="T9" fmla="*/ 2147483647 h 684"/>
                <a:gd name="T10" fmla="*/ 2147483647 w 1273"/>
                <a:gd name="T11" fmla="*/ 2147483647 h 684"/>
                <a:gd name="T12" fmla="*/ 2147483647 w 1273"/>
                <a:gd name="T13" fmla="*/ 2147483647 h 684"/>
                <a:gd name="T14" fmla="*/ 2147483647 w 1273"/>
                <a:gd name="T15" fmla="*/ 2147483647 h 684"/>
                <a:gd name="T16" fmla="*/ 2147483647 w 1273"/>
                <a:gd name="T17" fmla="*/ 2147483647 h 684"/>
                <a:gd name="T18" fmla="*/ 0 w 1273"/>
                <a:gd name="T19" fmla="*/ 2147483647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 flipV="1">
              <a:off x="2019027" y="3627437"/>
              <a:ext cx="951186" cy="3317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>
              <a:off x="2644775" y="3148013"/>
              <a:ext cx="407988" cy="32226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1090613" y="3798888"/>
              <a:ext cx="35083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3563938" y="3292475"/>
              <a:ext cx="3381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16" name="Text Box 30"/>
            <p:cNvSpPr txBox="1">
              <a:spLocks noChangeArrowheads="1"/>
            </p:cNvSpPr>
            <p:nvPr/>
          </p:nvSpPr>
          <p:spPr bwMode="auto">
            <a:xfrm>
              <a:off x="2741613" y="2587625"/>
              <a:ext cx="3508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17" name="Group 356"/>
            <p:cNvGrpSpPr>
              <a:grpSpLocks/>
            </p:cNvGrpSpPr>
            <p:nvPr/>
          </p:nvGrpSpPr>
          <p:grpSpPr bwMode="auto">
            <a:xfrm>
              <a:off x="2925763" y="3119438"/>
              <a:ext cx="627062" cy="642937"/>
              <a:chOff x="313" y="1497"/>
              <a:chExt cx="1152" cy="1014"/>
            </a:xfrm>
          </p:grpSpPr>
          <p:pic>
            <p:nvPicPr>
              <p:cNvPr id="21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356"/>
            <p:cNvGrpSpPr>
              <a:grpSpLocks/>
            </p:cNvGrpSpPr>
            <p:nvPr/>
          </p:nvGrpSpPr>
          <p:grpSpPr bwMode="auto">
            <a:xfrm>
              <a:off x="1401763" y="3260725"/>
              <a:ext cx="627062" cy="980770"/>
              <a:chOff x="313" y="1497"/>
              <a:chExt cx="1152" cy="1543"/>
            </a:xfrm>
          </p:grpSpPr>
          <p:pic>
            <p:nvPicPr>
              <p:cNvPr id="19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2256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4738884" y="3738562"/>
            <a:ext cx="3712153" cy="2263775"/>
            <a:chOff x="4943475" y="2124075"/>
            <a:chExt cx="3712153" cy="2263775"/>
          </a:xfrm>
        </p:grpSpPr>
        <p:sp>
          <p:nvSpPr>
            <p:cNvPr id="26" name="Text Box 47"/>
            <p:cNvSpPr txBox="1">
              <a:spLocks noChangeArrowheads="1"/>
            </p:cNvSpPr>
            <p:nvPr/>
          </p:nvSpPr>
          <p:spPr bwMode="auto">
            <a:xfrm>
              <a:off x="4943475" y="2292350"/>
              <a:ext cx="33214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27" name="Text Box 48"/>
            <p:cNvSpPr txBox="1">
              <a:spLocks noChangeArrowheads="1"/>
            </p:cNvSpPr>
            <p:nvPr/>
          </p:nvSpPr>
          <p:spPr bwMode="auto">
            <a:xfrm>
              <a:off x="6853238" y="2289175"/>
              <a:ext cx="3286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8034338" y="2332038"/>
              <a:ext cx="350837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29" name="Text Box 55"/>
            <p:cNvSpPr txBox="1">
              <a:spLocks noChangeArrowheads="1"/>
            </p:cNvSpPr>
            <p:nvPr/>
          </p:nvSpPr>
          <p:spPr bwMode="auto">
            <a:xfrm>
              <a:off x="5016500" y="3119438"/>
              <a:ext cx="106952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sz="14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’</a:t>
              </a:r>
              <a:r>
                <a:rPr lang="en-US" sz="14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s signal</a:t>
              </a:r>
            </a:p>
            <a:p>
              <a:pPr>
                <a:defRPr/>
              </a:pPr>
              <a:r>
                <a:rPr lang="en-US" sz="14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strength</a:t>
              </a:r>
            </a:p>
          </p:txBody>
        </p:sp>
        <p:sp>
          <p:nvSpPr>
            <p:cNvPr id="30" name="Line 60"/>
            <p:cNvSpPr>
              <a:spLocks noChangeShapeType="1"/>
            </p:cNvSpPr>
            <p:nvPr/>
          </p:nvSpPr>
          <p:spPr bwMode="auto">
            <a:xfrm>
              <a:off x="5078413" y="4148138"/>
              <a:ext cx="3263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1" name="Line 61"/>
            <p:cNvSpPr>
              <a:spLocks noChangeShapeType="1"/>
            </p:cNvSpPr>
            <p:nvPr/>
          </p:nvSpPr>
          <p:spPr bwMode="auto">
            <a:xfrm>
              <a:off x="5024438" y="2968625"/>
              <a:ext cx="0" cy="1138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5106988" y="3024188"/>
              <a:ext cx="2995612" cy="1081087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3" name="Text Box 63"/>
            <p:cNvSpPr txBox="1">
              <a:spLocks noChangeArrowheads="1"/>
            </p:cNvSpPr>
            <p:nvPr/>
          </p:nvSpPr>
          <p:spPr bwMode="auto">
            <a:xfrm>
              <a:off x="6362700" y="4111625"/>
              <a:ext cx="593725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dirty="0" smtClean="0">
                  <a:latin typeface="Arial" charset="0"/>
                  <a:cs typeface="Arial" charset="0"/>
                </a:rPr>
                <a:t>space</a:t>
              </a:r>
            </a:p>
          </p:txBody>
        </p:sp>
        <p:sp>
          <p:nvSpPr>
            <p:cNvPr id="34" name="Freeform 65"/>
            <p:cNvSpPr>
              <a:spLocks/>
            </p:cNvSpPr>
            <p:nvPr/>
          </p:nvSpPr>
          <p:spPr bwMode="auto">
            <a:xfrm flipH="1">
              <a:off x="5202238" y="2994025"/>
              <a:ext cx="2995612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5" name="Text Box 66"/>
            <p:cNvSpPr txBox="1">
              <a:spLocks noChangeArrowheads="1"/>
            </p:cNvSpPr>
            <p:nvPr/>
          </p:nvSpPr>
          <p:spPr bwMode="auto">
            <a:xfrm>
              <a:off x="7643813" y="3048000"/>
              <a:ext cx="101181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 smtClean="0">
                  <a:latin typeface="Arial" charset="0"/>
                  <a:cs typeface="Arial" charset="0"/>
                </a:rPr>
                <a:t>C</a:t>
              </a:r>
              <a:r>
                <a:rPr lang="ja-JP" altLang="en-US" sz="1400" dirty="0" smtClean="0">
                  <a:latin typeface="Arial" charset="0"/>
                  <a:cs typeface="Arial" charset="0"/>
                </a:rPr>
                <a:t>’</a:t>
              </a:r>
              <a:r>
                <a:rPr lang="en-US" sz="1400" dirty="0" smtClean="0">
                  <a:latin typeface="Arial" charset="0"/>
                  <a:cs typeface="Arial" charset="0"/>
                </a:rPr>
                <a:t>s signal</a:t>
              </a:r>
            </a:p>
            <a:p>
              <a:pPr>
                <a:defRPr/>
              </a:pPr>
              <a:r>
                <a:rPr lang="en-US" sz="1400" dirty="0" smtClean="0">
                  <a:latin typeface="Arial" charset="0"/>
                  <a:cs typeface="Arial" charset="0"/>
                </a:rPr>
                <a:t>strength</a:t>
              </a:r>
            </a:p>
          </p:txBody>
        </p:sp>
        <p:sp>
          <p:nvSpPr>
            <p:cNvPr id="36" name="Line 67"/>
            <p:cNvSpPr>
              <a:spLocks noChangeShapeType="1"/>
            </p:cNvSpPr>
            <p:nvPr/>
          </p:nvSpPr>
          <p:spPr bwMode="auto">
            <a:xfrm flipH="1">
              <a:off x="5403850" y="2855913"/>
              <a:ext cx="26988" cy="1263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" name="Line 68"/>
            <p:cNvSpPr>
              <a:spLocks noChangeShapeType="1"/>
            </p:cNvSpPr>
            <p:nvPr/>
          </p:nvSpPr>
          <p:spPr bwMode="auto">
            <a:xfrm>
              <a:off x="6624638" y="2924175"/>
              <a:ext cx="0" cy="1208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8" name="Line 69"/>
            <p:cNvSpPr>
              <a:spLocks noChangeShapeType="1"/>
            </p:cNvSpPr>
            <p:nvPr/>
          </p:nvSpPr>
          <p:spPr bwMode="auto">
            <a:xfrm>
              <a:off x="7705725" y="2908300"/>
              <a:ext cx="0" cy="118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39" name="Group 356"/>
            <p:cNvGrpSpPr>
              <a:grpSpLocks/>
            </p:cNvGrpSpPr>
            <p:nvPr/>
          </p:nvGrpSpPr>
          <p:grpSpPr bwMode="auto">
            <a:xfrm>
              <a:off x="5130800" y="2154238"/>
              <a:ext cx="627063" cy="642937"/>
              <a:chOff x="313" y="1497"/>
              <a:chExt cx="1152" cy="1014"/>
            </a:xfrm>
          </p:grpSpPr>
          <p:pic>
            <p:nvPicPr>
              <p:cNvPr id="46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56"/>
            <p:cNvGrpSpPr>
              <a:grpSpLocks/>
            </p:cNvGrpSpPr>
            <p:nvPr/>
          </p:nvGrpSpPr>
          <p:grpSpPr bwMode="auto">
            <a:xfrm>
              <a:off x="6319838" y="2193925"/>
              <a:ext cx="627062" cy="644525"/>
              <a:chOff x="313" y="1497"/>
              <a:chExt cx="1152" cy="1014"/>
            </a:xfrm>
          </p:grpSpPr>
          <p:pic>
            <p:nvPicPr>
              <p:cNvPr id="44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" name="Group 356"/>
            <p:cNvGrpSpPr>
              <a:grpSpLocks/>
            </p:cNvGrpSpPr>
            <p:nvPr/>
          </p:nvGrpSpPr>
          <p:grpSpPr bwMode="auto">
            <a:xfrm>
              <a:off x="7396163" y="2124075"/>
              <a:ext cx="627062" cy="642938"/>
              <a:chOff x="313" y="1497"/>
              <a:chExt cx="1152" cy="1014"/>
            </a:xfrm>
          </p:grpSpPr>
          <p:pic>
            <p:nvPicPr>
              <p:cNvPr id="4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3770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CSMA/CA</a:t>
            </a:r>
          </a:p>
        </p:txBody>
      </p:sp>
      <p:sp>
        <p:nvSpPr>
          <p:cNvPr id="10803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3262313"/>
            <a:ext cx="7924800" cy="275748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Before every data transmission </a:t>
            </a:r>
          </a:p>
          <a:p>
            <a:pPr lvl="1"/>
            <a:r>
              <a:rPr lang="en-US" dirty="0" smtClean="0"/>
              <a:t>Sender sends a Request to Send (RTS) frame with the length of transmission and the destination</a:t>
            </a:r>
          </a:p>
          <a:p>
            <a:pPr lvl="1"/>
            <a:r>
              <a:rPr lang="en-US" dirty="0" smtClean="0"/>
              <a:t>Receiver respond with a Clear to Send (CTS) frame</a:t>
            </a:r>
          </a:p>
          <a:p>
            <a:pPr lvl="1"/>
            <a:r>
              <a:rPr lang="en-US" dirty="0" smtClean="0"/>
              <a:t>Sender sends data</a:t>
            </a:r>
          </a:p>
          <a:p>
            <a:pPr lvl="1"/>
            <a:r>
              <a:rPr lang="en-US" dirty="0" smtClean="0"/>
              <a:t>Receiver sends an ACK</a:t>
            </a:r>
          </a:p>
          <a:p>
            <a:r>
              <a:rPr lang="en-US" dirty="0" smtClean="0"/>
              <a:t>If sender doesn’</a:t>
            </a:r>
            <a:r>
              <a:rPr lang="en-US" altLang="ja-JP" dirty="0" smtClean="0"/>
              <a:t>t get a CTS back, it assumes collision </a:t>
            </a:r>
            <a:endParaRPr lang="en-US" dirty="0" smtClean="0"/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 flipH="1">
            <a:off x="2057400" y="18288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4" name="Line 5"/>
          <p:cNvSpPr>
            <a:spLocks noChangeShapeType="1"/>
          </p:cNvSpPr>
          <p:nvPr/>
        </p:nvSpPr>
        <p:spPr bwMode="auto">
          <a:xfrm>
            <a:off x="45720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5" name="Line 6"/>
          <p:cNvSpPr>
            <a:spLocks noChangeShapeType="1"/>
          </p:cNvSpPr>
          <p:nvPr/>
        </p:nvSpPr>
        <p:spPr bwMode="auto">
          <a:xfrm>
            <a:off x="66294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6" name="Text Box 7"/>
          <p:cNvSpPr txBox="1">
            <a:spLocks noChangeArrowheads="1"/>
          </p:cNvSpPr>
          <p:nvPr/>
        </p:nvSpPr>
        <p:spPr bwMode="auto">
          <a:xfrm>
            <a:off x="1638822" y="1495425"/>
            <a:ext cx="876844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ender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777" name="Text Box 8"/>
          <p:cNvSpPr txBox="1">
            <a:spLocks noChangeArrowheads="1"/>
          </p:cNvSpPr>
          <p:nvPr/>
        </p:nvSpPr>
        <p:spPr bwMode="auto">
          <a:xfrm>
            <a:off x="4112960" y="1495425"/>
            <a:ext cx="1037144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eceiver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778" name="Text Box 9"/>
          <p:cNvSpPr txBox="1">
            <a:spLocks noChangeArrowheads="1"/>
          </p:cNvSpPr>
          <p:nvPr/>
        </p:nvSpPr>
        <p:spPr bwMode="auto">
          <a:xfrm>
            <a:off x="5830094" y="1371600"/>
            <a:ext cx="1641476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ther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node in </a:t>
            </a: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sender</a:t>
            </a:r>
            <a:r>
              <a:rPr lang="ja-JP" altLang="en-US" sz="16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ja-JP" sz="1600" dirty="0">
                <a:latin typeface="Arial" charset="0"/>
                <a:ea typeface="Arial" charset="0"/>
                <a:cs typeface="Arial" charset="0"/>
              </a:rPr>
              <a:t>s range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471613" y="1752600"/>
            <a:ext cx="5157787" cy="457200"/>
            <a:chOff x="927" y="1104"/>
            <a:chExt cx="3249" cy="288"/>
          </a:xfrm>
        </p:grpSpPr>
        <p:sp>
          <p:nvSpPr>
            <p:cNvPr id="32792" name="Line 11"/>
            <p:cNvSpPr>
              <a:spLocks noChangeShapeType="1"/>
            </p:cNvSpPr>
            <p:nvPr/>
          </p:nvSpPr>
          <p:spPr bwMode="auto">
            <a:xfrm>
              <a:off x="1306" y="1200"/>
              <a:ext cx="2870" cy="192"/>
            </a:xfrm>
            <a:prstGeom prst="line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3" name="Line 12"/>
            <p:cNvSpPr>
              <a:spLocks noChangeShapeType="1"/>
            </p:cNvSpPr>
            <p:nvPr/>
          </p:nvSpPr>
          <p:spPr bwMode="auto">
            <a:xfrm>
              <a:off x="1296" y="1200"/>
              <a:ext cx="1584" cy="192"/>
            </a:xfrm>
            <a:prstGeom prst="line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4" name="Text Box 13"/>
            <p:cNvSpPr txBox="1">
              <a:spLocks noChangeArrowheads="1"/>
            </p:cNvSpPr>
            <p:nvPr/>
          </p:nvSpPr>
          <p:spPr bwMode="auto">
            <a:xfrm>
              <a:off x="927" y="110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Arial" charset="0"/>
                  <a:ea typeface="Arial" charset="0"/>
                  <a:cs typeface="Arial" charset="0"/>
                </a:rPr>
                <a:t>RTS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447800" y="2819400"/>
            <a:ext cx="5181600" cy="398463"/>
            <a:chOff x="912" y="1776"/>
            <a:chExt cx="3264" cy="251"/>
          </a:xfrm>
        </p:grpSpPr>
        <p:sp>
          <p:nvSpPr>
            <p:cNvPr id="32789" name="Line 15"/>
            <p:cNvSpPr>
              <a:spLocks noChangeShapeType="1"/>
            </p:cNvSpPr>
            <p:nvPr/>
          </p:nvSpPr>
          <p:spPr bwMode="auto">
            <a:xfrm flipH="1">
              <a:off x="1296" y="1776"/>
              <a:ext cx="1584" cy="144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0" name="Line 16"/>
            <p:cNvSpPr>
              <a:spLocks noChangeShapeType="1"/>
            </p:cNvSpPr>
            <p:nvPr/>
          </p:nvSpPr>
          <p:spPr bwMode="auto">
            <a:xfrm>
              <a:off x="2880" y="1776"/>
              <a:ext cx="1296" cy="96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1" name="Text Box 17"/>
            <p:cNvSpPr txBox="1">
              <a:spLocks noChangeArrowheads="1"/>
            </p:cNvSpPr>
            <p:nvPr/>
          </p:nvSpPr>
          <p:spPr bwMode="auto">
            <a:xfrm>
              <a:off x="912" y="1815"/>
              <a:ext cx="3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prstDash val="sysDash"/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5"/>
                  </a:solidFill>
                  <a:latin typeface="Arial" charset="0"/>
                  <a:ea typeface="Arial" charset="0"/>
                  <a:cs typeface="Arial" charset="0"/>
                </a:rPr>
                <a:t>ACK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423988" y="2362200"/>
            <a:ext cx="3148013" cy="381000"/>
            <a:chOff x="897" y="1488"/>
            <a:chExt cx="1983" cy="240"/>
          </a:xfrm>
        </p:grpSpPr>
        <p:sp>
          <p:nvSpPr>
            <p:cNvPr id="32787" name="Line 19"/>
            <p:cNvSpPr>
              <a:spLocks noChangeShapeType="1"/>
            </p:cNvSpPr>
            <p:nvPr/>
          </p:nvSpPr>
          <p:spPr bwMode="auto">
            <a:xfrm>
              <a:off x="1296" y="1536"/>
              <a:ext cx="1584" cy="19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solidFill>
                  <a:schemeClr val="accent2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2788" name="Text Box 20"/>
            <p:cNvSpPr txBox="1">
              <a:spLocks noChangeArrowheads="1"/>
            </p:cNvSpPr>
            <p:nvPr/>
          </p:nvSpPr>
          <p:spPr bwMode="auto">
            <a:xfrm>
              <a:off x="897" y="1488"/>
              <a:ext cx="3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z="160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ata</a:t>
              </a:r>
              <a:endParaRPr lang="en-US" sz="16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447800" y="2133600"/>
            <a:ext cx="5181600" cy="381000"/>
            <a:chOff x="912" y="1344"/>
            <a:chExt cx="3264" cy="240"/>
          </a:xfrm>
        </p:grpSpPr>
        <p:grpSp>
          <p:nvGrpSpPr>
            <p:cNvPr id="32783" name="Group 22"/>
            <p:cNvGrpSpPr>
              <a:grpSpLocks/>
            </p:cNvGrpSpPr>
            <p:nvPr/>
          </p:nvGrpSpPr>
          <p:grpSpPr bwMode="auto">
            <a:xfrm>
              <a:off x="912" y="1344"/>
              <a:ext cx="1968" cy="210"/>
              <a:chOff x="912" y="1344"/>
              <a:chExt cx="1968" cy="210"/>
            </a:xfrm>
          </p:grpSpPr>
          <p:sp>
            <p:nvSpPr>
              <p:cNvPr id="32785" name="Line 23"/>
              <p:cNvSpPr>
                <a:spLocks noChangeShapeType="1"/>
              </p:cNvSpPr>
              <p:nvPr/>
            </p:nvSpPr>
            <p:spPr bwMode="auto">
              <a:xfrm flipH="1">
                <a:off x="1296" y="1440"/>
                <a:ext cx="1584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>
                  <a:ea typeface="Arial" charset="0"/>
                  <a:cs typeface="Arial" charset="0"/>
                </a:endParaRPr>
              </a:p>
            </p:txBody>
          </p:sp>
          <p:sp>
            <p:nvSpPr>
              <p:cNvPr id="32786" name="Text Box 24"/>
              <p:cNvSpPr txBox="1">
                <a:spLocks noChangeArrowheads="1"/>
              </p:cNvSpPr>
              <p:nvPr/>
            </p:nvSpPr>
            <p:spPr bwMode="auto">
              <a:xfrm>
                <a:off x="912" y="1344"/>
                <a:ext cx="370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1pPr>
                <a:lvl2pPr marL="742950" indent="-28575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2pPr>
                <a:lvl3pPr marL="11430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3pPr>
                <a:lvl4pPr marL="16002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4pPr>
                <a:lvl5pPr marL="20574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CTS</a:t>
                </a:r>
              </a:p>
            </p:txBody>
          </p:sp>
        </p:grpSp>
        <p:sp>
          <p:nvSpPr>
            <p:cNvPr id="32784" name="Line 25"/>
            <p:cNvSpPr>
              <a:spLocks noChangeShapeType="1"/>
            </p:cNvSpPr>
            <p:nvPr/>
          </p:nvSpPr>
          <p:spPr bwMode="auto">
            <a:xfrm>
              <a:off x="2880" y="1440"/>
              <a:ext cx="129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032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goals for communication security: 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</a:t>
            </a:r>
            <a:r>
              <a:rPr lang="en-US" dirty="0" smtClean="0"/>
              <a:t>onfidentiality</a:t>
            </a:r>
          </a:p>
          <a:p>
            <a:pPr lvl="1"/>
            <a:r>
              <a:rPr lang="en-US" dirty="0" smtClean="0"/>
              <a:t>No one </a:t>
            </a:r>
            <a:r>
              <a:rPr lang="en-US" dirty="0" smtClean="0">
                <a:solidFill>
                  <a:schemeClr val="accent5"/>
                </a:solidFill>
              </a:rPr>
              <a:t>read </a:t>
            </a:r>
            <a:r>
              <a:rPr lang="en-US" dirty="0" smtClean="0"/>
              <a:t>our communication</a:t>
            </a:r>
          </a:p>
          <a:p>
            <a:pPr lvl="1"/>
            <a:r>
              <a:rPr lang="en-US" dirty="0" smtClean="0"/>
              <a:t>Cryptography</a:t>
            </a:r>
          </a:p>
          <a:p>
            <a:r>
              <a:rPr lang="en-US" dirty="0" smtClean="0"/>
              <a:t>Message </a:t>
            </a:r>
            <a:r>
              <a:rPr lang="en-US" dirty="0" smtClean="0">
                <a:solidFill>
                  <a:schemeClr val="accent4"/>
                </a:solidFill>
              </a:rPr>
              <a:t>I</a:t>
            </a:r>
            <a:r>
              <a:rPr lang="en-US" dirty="0" smtClean="0"/>
              <a:t>ntegrity</a:t>
            </a:r>
          </a:p>
          <a:p>
            <a:pPr lvl="1"/>
            <a:r>
              <a:rPr lang="en-US" dirty="0" smtClean="0"/>
              <a:t>No one can </a:t>
            </a:r>
            <a:r>
              <a:rPr lang="en-US" dirty="0" smtClean="0">
                <a:solidFill>
                  <a:schemeClr val="accent5"/>
                </a:solidFill>
              </a:rPr>
              <a:t>modify </a:t>
            </a:r>
            <a:r>
              <a:rPr lang="en-US" dirty="0" smtClean="0"/>
              <a:t>our communication w/o detection</a:t>
            </a:r>
          </a:p>
          <a:p>
            <a:pPr lvl="1"/>
            <a:r>
              <a:rPr lang="en-US" dirty="0" smtClean="0"/>
              <a:t>Verification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A</a:t>
            </a:r>
            <a:r>
              <a:rPr lang="en-US" dirty="0" smtClean="0"/>
              <a:t>vailability and </a:t>
            </a:r>
            <a:r>
              <a:rPr lang="en-US" dirty="0" smtClean="0">
                <a:solidFill>
                  <a:schemeClr val="accent4"/>
                </a:solidFill>
              </a:rPr>
              <a:t>A</a:t>
            </a:r>
            <a:r>
              <a:rPr lang="en-US" dirty="0" smtClean="0"/>
              <a:t>uthentication</a:t>
            </a:r>
          </a:p>
          <a:p>
            <a:pPr lvl="1"/>
            <a:r>
              <a:rPr lang="en-US" dirty="0"/>
              <a:t>Redundancy, </a:t>
            </a:r>
            <a:r>
              <a:rPr lang="en-US" dirty="0" err="1"/>
              <a:t>DoS</a:t>
            </a:r>
            <a:r>
              <a:rPr lang="en-US" dirty="0"/>
              <a:t>/DDoS prevention</a:t>
            </a:r>
          </a:p>
          <a:p>
            <a:pPr lvl="1"/>
            <a:r>
              <a:rPr lang="en-US" dirty="0" smtClean="0"/>
              <a:t>Only we can </a:t>
            </a:r>
            <a:r>
              <a:rPr lang="en-US" dirty="0" smtClean="0">
                <a:solidFill>
                  <a:schemeClr val="accent5"/>
                </a:solidFill>
              </a:rPr>
              <a:t>access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our data and communicate on our behalf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Computer</a:t>
            </a:r>
            <a:r>
              <a:rPr lang="zh-CN" altLang="en-US" dirty="0" smtClean="0"/>
              <a:t> </a:t>
            </a:r>
            <a:r>
              <a:rPr lang="en-US" altLang="zh-CN" dirty="0"/>
              <a:t>n</a:t>
            </a:r>
            <a:r>
              <a:rPr lang="en-US" altLang="zh-CN" dirty="0" smtClean="0"/>
              <a:t>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/>
              <a:t>AI and </a:t>
            </a:r>
            <a:r>
              <a:rPr lang="en-US" dirty="0" smtClean="0"/>
              <a:t>Networking</a:t>
            </a:r>
          </a:p>
          <a:p>
            <a:r>
              <a:rPr lang="en-US" dirty="0"/>
              <a:t>Internet of </a:t>
            </a:r>
            <a:r>
              <a:rPr lang="en-US" dirty="0" smtClean="0"/>
              <a:t>Things</a:t>
            </a:r>
          </a:p>
          <a:p>
            <a:r>
              <a:rPr lang="en-US" dirty="0" smtClean="0"/>
              <a:t>Bitcoin and </a:t>
            </a:r>
            <a:r>
              <a:rPr lang="en-US" dirty="0" err="1" smtClean="0"/>
              <a:t>Blockchain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exam:</a:t>
            </a:r>
          </a:p>
          <a:p>
            <a:pPr lvl="1"/>
            <a:r>
              <a:rPr lang="en-US" dirty="0" smtClean="0"/>
              <a:t>Time</a:t>
            </a:r>
            <a:r>
              <a:rPr lang="en-US" dirty="0"/>
              <a:t>: 6pm-7:30pm, Wednesday, May 8</a:t>
            </a:r>
          </a:p>
          <a:p>
            <a:pPr lvl="1"/>
            <a:r>
              <a:rPr lang="en-US" dirty="0"/>
              <a:t>Location: Shaffer 301</a:t>
            </a:r>
          </a:p>
          <a:p>
            <a:endParaRPr lang="en-US" dirty="0" smtClean="0"/>
          </a:p>
          <a:p>
            <a:r>
              <a:rPr lang="en-US" dirty="0" smtClean="0"/>
              <a:t>2019 Fall: EN.601.714 </a:t>
            </a:r>
            <a:r>
              <a:rPr lang="en-US" dirty="0"/>
              <a:t>Advanced Computer </a:t>
            </a:r>
            <a:r>
              <a:rPr lang="en-US" dirty="0" smtClean="0"/>
              <a:t>Networks</a:t>
            </a:r>
          </a:p>
          <a:p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THANK YOU SO MUCH!!!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6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smtClean="0"/>
              <a:t>Thanks!</a:t>
            </a:r>
            <a:br>
              <a:rPr lang="en-US" smtClean="0"/>
            </a:b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layer</a:t>
            </a:r>
            <a:endParaRPr lang="en-US" dirty="0"/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</a:t>
            </a:r>
            <a:r>
              <a:rPr lang="en-US" dirty="0" smtClean="0"/>
              <a:t>everywhere</a:t>
            </a:r>
          </a:p>
          <a:p>
            <a:r>
              <a:rPr lang="en-US" dirty="0" smtClean="0"/>
              <a:t>Performs </a:t>
            </a:r>
            <a:r>
              <a:rPr lang="en-US" dirty="0" smtClean="0">
                <a:solidFill>
                  <a:schemeClr val="accent5"/>
                </a:solidFill>
              </a:rPr>
              <a:t>addressing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/>
                </a:solidFill>
              </a:rPr>
              <a:t>forwarding</a:t>
            </a:r>
            <a:r>
              <a:rPr lang="en-US" dirty="0" smtClean="0"/>
              <a:t>, and </a:t>
            </a:r>
            <a:r>
              <a:rPr lang="en-US" dirty="0">
                <a:solidFill>
                  <a:schemeClr val="accent5"/>
                </a:solidFill>
              </a:rPr>
              <a:t>routing</a:t>
            </a:r>
            <a:r>
              <a:rPr lang="en-US" dirty="0" smtClean="0"/>
              <a:t>, among other tasks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1066800" y="3822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12334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1066800" y="4203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13255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0" name="Rectangle 8"/>
          <p:cNvSpPr>
            <a:spLocks noChangeArrowheads="1"/>
          </p:cNvSpPr>
          <p:nvPr/>
        </p:nvSpPr>
        <p:spPr bwMode="auto">
          <a:xfrm>
            <a:off x="10668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13319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10668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3" name="Text Box 11"/>
          <p:cNvSpPr txBox="1">
            <a:spLocks noChangeArrowheads="1"/>
          </p:cNvSpPr>
          <p:nvPr/>
        </p:nvSpPr>
        <p:spPr bwMode="auto">
          <a:xfrm>
            <a:off x="13112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6477000" y="3822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5" name="Text Box 13"/>
          <p:cNvSpPr txBox="1">
            <a:spLocks noChangeArrowheads="1"/>
          </p:cNvSpPr>
          <p:nvPr/>
        </p:nvSpPr>
        <p:spPr bwMode="auto">
          <a:xfrm>
            <a:off x="66436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56" name="Rectangle 14"/>
          <p:cNvSpPr>
            <a:spLocks noChangeArrowheads="1"/>
          </p:cNvSpPr>
          <p:nvPr/>
        </p:nvSpPr>
        <p:spPr bwMode="auto">
          <a:xfrm>
            <a:off x="6477000" y="4203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67357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8" name="Rectangle 16"/>
          <p:cNvSpPr>
            <a:spLocks noChangeArrowheads="1"/>
          </p:cNvSpPr>
          <p:nvPr/>
        </p:nvSpPr>
        <p:spPr bwMode="auto">
          <a:xfrm>
            <a:off x="64770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9" name="Text Box 17"/>
          <p:cNvSpPr txBox="1">
            <a:spLocks noChangeArrowheads="1"/>
          </p:cNvSpPr>
          <p:nvPr/>
        </p:nvSpPr>
        <p:spPr bwMode="auto">
          <a:xfrm>
            <a:off x="67421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0" name="Rectangle 18"/>
          <p:cNvSpPr>
            <a:spLocks noChangeArrowheads="1"/>
          </p:cNvSpPr>
          <p:nvPr/>
        </p:nvSpPr>
        <p:spPr bwMode="auto">
          <a:xfrm>
            <a:off x="64770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1" name="Text Box 19"/>
          <p:cNvSpPr txBox="1">
            <a:spLocks noChangeArrowheads="1"/>
          </p:cNvSpPr>
          <p:nvPr/>
        </p:nvSpPr>
        <p:spPr bwMode="auto">
          <a:xfrm>
            <a:off x="67214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62" name="Rectangle 20"/>
          <p:cNvSpPr>
            <a:spLocks noChangeArrowheads="1"/>
          </p:cNvSpPr>
          <p:nvPr/>
        </p:nvSpPr>
        <p:spPr bwMode="auto">
          <a:xfrm>
            <a:off x="3706813" y="4203700"/>
            <a:ext cx="1703387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>
            <a:off x="3965575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3706813" y="4584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5" name="Text Box 23"/>
          <p:cNvSpPr txBox="1">
            <a:spLocks noChangeArrowheads="1"/>
          </p:cNvSpPr>
          <p:nvPr/>
        </p:nvSpPr>
        <p:spPr bwMode="auto">
          <a:xfrm>
            <a:off x="3971925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6" name="Rectangle 24"/>
          <p:cNvSpPr>
            <a:spLocks noChangeArrowheads="1"/>
          </p:cNvSpPr>
          <p:nvPr/>
        </p:nvSpPr>
        <p:spPr bwMode="auto">
          <a:xfrm>
            <a:off x="3706813" y="4965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7" name="Text Box 25"/>
          <p:cNvSpPr txBox="1">
            <a:spLocks noChangeArrowheads="1"/>
          </p:cNvSpPr>
          <p:nvPr/>
        </p:nvSpPr>
        <p:spPr bwMode="auto">
          <a:xfrm>
            <a:off x="3951288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cxnSp>
        <p:nvCxnSpPr>
          <p:cNvPr id="68" name="AutoShape 26"/>
          <p:cNvCxnSpPr>
            <a:cxnSpLocks noChangeShapeType="1"/>
          </p:cNvCxnSpPr>
          <p:nvPr/>
        </p:nvCxnSpPr>
        <p:spPr bwMode="auto">
          <a:xfrm>
            <a:off x="2782888" y="5156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9" name="AutoShape 27"/>
          <p:cNvCxnSpPr>
            <a:cxnSpLocks noChangeShapeType="1"/>
          </p:cNvCxnSpPr>
          <p:nvPr/>
        </p:nvCxnSpPr>
        <p:spPr bwMode="auto">
          <a:xfrm>
            <a:off x="2782888" y="4775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" name="AutoShape 28"/>
          <p:cNvCxnSpPr>
            <a:cxnSpLocks noChangeShapeType="1"/>
          </p:cNvCxnSpPr>
          <p:nvPr/>
        </p:nvCxnSpPr>
        <p:spPr bwMode="auto">
          <a:xfrm>
            <a:off x="2782888" y="4394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" name="AutoShape 29"/>
          <p:cNvCxnSpPr>
            <a:cxnSpLocks noChangeShapeType="1"/>
          </p:cNvCxnSpPr>
          <p:nvPr/>
        </p:nvCxnSpPr>
        <p:spPr bwMode="auto">
          <a:xfrm>
            <a:off x="5422900" y="5156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2" name="AutoShape 30"/>
          <p:cNvCxnSpPr>
            <a:cxnSpLocks noChangeShapeType="1"/>
          </p:cNvCxnSpPr>
          <p:nvPr/>
        </p:nvCxnSpPr>
        <p:spPr bwMode="auto">
          <a:xfrm>
            <a:off x="5422900" y="4775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31"/>
          <p:cNvCxnSpPr>
            <a:cxnSpLocks noChangeShapeType="1"/>
          </p:cNvCxnSpPr>
          <p:nvPr/>
        </p:nvCxnSpPr>
        <p:spPr bwMode="auto">
          <a:xfrm>
            <a:off x="5422900" y="4394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" name="AutoShape 32"/>
          <p:cNvCxnSpPr>
            <a:cxnSpLocks noChangeShapeType="1"/>
          </p:cNvCxnSpPr>
          <p:nvPr/>
        </p:nvCxnSpPr>
        <p:spPr bwMode="auto">
          <a:xfrm>
            <a:off x="2782888" y="40132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33"/>
          <p:cNvGrpSpPr>
            <a:grpSpLocks/>
          </p:cNvGrpSpPr>
          <p:nvPr/>
        </p:nvGrpSpPr>
        <p:grpSpPr bwMode="auto">
          <a:xfrm>
            <a:off x="1066800" y="3441700"/>
            <a:ext cx="7113588" cy="400050"/>
            <a:chOff x="647" y="2280"/>
            <a:chExt cx="4481" cy="252"/>
          </a:xfrm>
        </p:grpSpPr>
        <p:sp>
          <p:nvSpPr>
            <p:cNvPr id="76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77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78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79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cxnSp>
          <p:nvCxnSpPr>
            <p:cNvPr id="80" name="AutoShape 38"/>
            <p:cNvCxnSpPr>
              <a:cxnSpLocks noChangeShapeType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" name="Text Box 39"/>
          <p:cNvSpPr txBox="1">
            <a:spLocks noChangeArrowheads="1"/>
          </p:cNvSpPr>
          <p:nvPr/>
        </p:nvSpPr>
        <p:spPr bwMode="auto">
          <a:xfrm>
            <a:off x="817399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2" name="Text Box 40"/>
          <p:cNvSpPr txBox="1">
            <a:spLocks noChangeArrowheads="1"/>
          </p:cNvSpPr>
          <p:nvPr/>
        </p:nvSpPr>
        <p:spPr bwMode="auto">
          <a:xfrm>
            <a:off x="6229187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3" name="Text Box 41"/>
          <p:cNvSpPr txBox="1">
            <a:spLocks noChangeArrowheads="1"/>
          </p:cNvSpPr>
          <p:nvPr/>
        </p:nvSpPr>
        <p:spPr bwMode="auto">
          <a:xfrm>
            <a:off x="3887818" y="5499100"/>
            <a:ext cx="1339790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Switch</a:t>
            </a:r>
          </a:p>
        </p:txBody>
      </p:sp>
      <p:sp>
        <p:nvSpPr>
          <p:cNvPr id="84" name="Freeform 42"/>
          <p:cNvSpPr>
            <a:spLocks/>
          </p:cNvSpPr>
          <p:nvPr/>
        </p:nvSpPr>
        <p:spPr bwMode="auto">
          <a:xfrm>
            <a:off x="2667000" y="3457612"/>
            <a:ext cx="3866424" cy="1723988"/>
          </a:xfrm>
          <a:custGeom>
            <a:avLst/>
            <a:gdLst>
              <a:gd name="T0" fmla="*/ 0 w 2352"/>
              <a:gd name="T1" fmla="*/ 0 h 1968"/>
              <a:gd name="T2" fmla="*/ 0 w 2352"/>
              <a:gd name="T3" fmla="*/ 2147483647 h 1968"/>
              <a:gd name="T4" fmla="*/ 2147483647 w 2352"/>
              <a:gd name="T5" fmla="*/ 2147483647 h 1968"/>
              <a:gd name="T6" fmla="*/ 2147483647 w 2352"/>
              <a:gd name="T7" fmla="*/ 2147483647 h 1968"/>
              <a:gd name="T8" fmla="*/ 2147483647 w 2352"/>
              <a:gd name="T9" fmla="*/ 2147483647 h 1968"/>
              <a:gd name="T10" fmla="*/ 2147483647 w 2352"/>
              <a:gd name="T11" fmla="*/ 2147483647 h 1968"/>
              <a:gd name="T12" fmla="*/ 2147483647 w 2352"/>
              <a:gd name="T13" fmla="*/ 2147483647 h 1968"/>
              <a:gd name="T14" fmla="*/ 2147483647 w 2352"/>
              <a:gd name="T15" fmla="*/ 2147483647 h 1968"/>
              <a:gd name="T16" fmla="*/ 2147483647 w 2352"/>
              <a:gd name="T17" fmla="*/ 2147483647 h 1968"/>
              <a:gd name="T18" fmla="*/ 2147483647 w 2352"/>
              <a:gd name="T19" fmla="*/ 0 h 19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52"/>
              <a:gd name="T31" fmla="*/ 0 h 1968"/>
              <a:gd name="T32" fmla="*/ 2352 w 2352"/>
              <a:gd name="T33" fmla="*/ 1968 h 196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52" h="1968">
                <a:moveTo>
                  <a:pt x="0" y="0"/>
                </a:moveTo>
                <a:lnTo>
                  <a:pt x="0" y="1824"/>
                </a:lnTo>
                <a:lnTo>
                  <a:pt x="96" y="1968"/>
                </a:lnTo>
                <a:lnTo>
                  <a:pt x="864" y="1968"/>
                </a:lnTo>
                <a:lnTo>
                  <a:pt x="864" y="1200"/>
                </a:lnTo>
                <a:lnTo>
                  <a:pt x="1488" y="1200"/>
                </a:lnTo>
                <a:lnTo>
                  <a:pt x="1488" y="1968"/>
                </a:lnTo>
                <a:lnTo>
                  <a:pt x="2256" y="1968"/>
                </a:lnTo>
                <a:lnTo>
                  <a:pt x="2352" y="1824"/>
                </a:lnTo>
                <a:lnTo>
                  <a:pt x="2352" y="0"/>
                </a:lnTo>
              </a:path>
            </a:pathLst>
          </a:custGeom>
          <a:noFill/>
          <a:ln w="5080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74" tIns="44444" rIns="90474" bIns="44444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vs. routing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Forwarding: “</a:t>
            </a:r>
            <a:r>
              <a:rPr lang="en-US" dirty="0" smtClean="0">
                <a:solidFill>
                  <a:schemeClr val="accent5"/>
                </a:solidFill>
              </a:rPr>
              <a:t>data plane</a:t>
            </a:r>
            <a:r>
              <a:rPr lang="en-US" dirty="0" smtClean="0"/>
              <a:t>” </a:t>
            </a:r>
          </a:p>
          <a:p>
            <a:pPr lvl="1"/>
            <a:r>
              <a:rPr lang="en-US" dirty="0" smtClean="0"/>
              <a:t>Directing one data packet</a:t>
            </a:r>
          </a:p>
          <a:p>
            <a:pPr lvl="1"/>
            <a:r>
              <a:rPr lang="en-US" dirty="0" smtClean="0"/>
              <a:t>Each router using local routing state</a:t>
            </a:r>
          </a:p>
          <a:p>
            <a:r>
              <a:rPr lang="en-US" dirty="0" smtClean="0"/>
              <a:t>Routing: “</a:t>
            </a:r>
            <a:r>
              <a:rPr lang="en-US" dirty="0" smtClean="0">
                <a:solidFill>
                  <a:schemeClr val="accent5"/>
                </a:solidFill>
              </a:rPr>
              <a:t>control plane</a:t>
            </a:r>
            <a:r>
              <a:rPr lang="en-US" dirty="0" smtClean="0"/>
              <a:t>” </a:t>
            </a:r>
          </a:p>
          <a:p>
            <a:pPr lvl="1"/>
            <a:r>
              <a:rPr lang="en-US" dirty="0" smtClean="0"/>
              <a:t>Computing the forwarding tables that guide packets</a:t>
            </a:r>
          </a:p>
          <a:p>
            <a:pPr lvl="1"/>
            <a:r>
              <a:rPr lang="en-US" dirty="0" smtClean="0"/>
              <a:t>Jointly computed by routers using a distributed algorithm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/>
                </a:solidFill>
              </a:rPr>
              <a:t>Very different timescales!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inside a router?</a:t>
            </a:r>
            <a:endParaRPr lang="en-US" dirty="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382460" y="1600200"/>
            <a:ext cx="6799338" cy="510540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332" tIns="44374" rIns="90332" bIns="44374" anchor="ctr"/>
          <a:lstStyle/>
          <a:p>
            <a:pPr algn="ctr" defTabSz="912813"/>
            <a:endParaRPr 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735065" y="3307018"/>
            <a:ext cx="1288721" cy="4936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735065" y="4095906"/>
            <a:ext cx="1288721" cy="49114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735065" y="5968879"/>
            <a:ext cx="1288721" cy="49114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6421896" y="3307018"/>
            <a:ext cx="1288721" cy="4936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6421896" y="4095906"/>
            <a:ext cx="1288721" cy="491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6421896" y="5967607"/>
            <a:ext cx="1288721" cy="4936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3591698" y="3453344"/>
            <a:ext cx="2131229" cy="276110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78" tIns="44445" rIns="90478" bIns="44445" anchor="ctr"/>
          <a:lstStyle/>
          <a:p>
            <a:pPr algn="ctr"/>
            <a:endParaRPr lang="en-US">
              <a:latin typeface="Palatino Linotype" charset="0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914401" y="3552591"/>
            <a:ext cx="82066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914401" y="4244777"/>
            <a:ext cx="82066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914401" y="6214453"/>
            <a:ext cx="82066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7710617" y="6313701"/>
            <a:ext cx="82378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7710617" y="4341479"/>
            <a:ext cx="82378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>
            <a:off x="7710617" y="3552591"/>
            <a:ext cx="82378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1206407" y="2864564"/>
            <a:ext cx="2298793" cy="33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332" tIns="44374" rIns="90332" bIns="44374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12813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370013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825625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2828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7400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1972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544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600" b="1" dirty="0" smtClean="0">
                <a:latin typeface="Arial" charset="0"/>
              </a:rPr>
              <a:t>Linecard</a:t>
            </a:r>
            <a:r>
              <a:rPr lang="en-US" sz="1600" dirty="0" smtClean="0">
                <a:latin typeface="Arial" charset="0"/>
              </a:rPr>
              <a:t>s (input)</a:t>
            </a:r>
            <a:endParaRPr lang="en-US" sz="1600" b="1" dirty="0">
              <a:latin typeface="Arial" charset="0"/>
            </a:endParaRPr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2234328" y="4723199"/>
            <a:ext cx="118575" cy="9670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2235887" y="5130367"/>
            <a:ext cx="115456" cy="9924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2235887" y="5522267"/>
            <a:ext cx="115456" cy="9924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7008530" y="4858074"/>
            <a:ext cx="118575" cy="99246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7008530" y="5252518"/>
            <a:ext cx="118575" cy="9924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7008530" y="5644417"/>
            <a:ext cx="118575" cy="9924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cxnSp>
        <p:nvCxnSpPr>
          <p:cNvPr id="26" name="AutoShape 29"/>
          <p:cNvCxnSpPr>
            <a:cxnSpLocks noChangeShapeType="1"/>
            <a:stCxn id="5" idx="3"/>
          </p:cNvCxnSpPr>
          <p:nvPr/>
        </p:nvCxnSpPr>
        <p:spPr bwMode="auto">
          <a:xfrm>
            <a:off x="3023786" y="3553864"/>
            <a:ext cx="557614" cy="40853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AutoShape 30"/>
          <p:cNvCxnSpPr>
            <a:cxnSpLocks noChangeShapeType="1"/>
            <a:stCxn id="6" idx="3"/>
          </p:cNvCxnSpPr>
          <p:nvPr/>
        </p:nvCxnSpPr>
        <p:spPr bwMode="auto">
          <a:xfrm>
            <a:off x="3023786" y="4341480"/>
            <a:ext cx="557614" cy="29519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AutoShape 31"/>
          <p:cNvCxnSpPr>
            <a:cxnSpLocks noChangeShapeType="1"/>
            <a:stCxn id="7" idx="3"/>
          </p:cNvCxnSpPr>
          <p:nvPr/>
        </p:nvCxnSpPr>
        <p:spPr bwMode="auto">
          <a:xfrm flipV="1">
            <a:off x="3023786" y="5522268"/>
            <a:ext cx="557614" cy="69218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AutoShape 32"/>
          <p:cNvCxnSpPr>
            <a:cxnSpLocks noChangeShapeType="1"/>
            <a:endCxn id="8" idx="1"/>
          </p:cNvCxnSpPr>
          <p:nvPr/>
        </p:nvCxnSpPr>
        <p:spPr bwMode="auto">
          <a:xfrm flipV="1">
            <a:off x="5722927" y="3553864"/>
            <a:ext cx="698969" cy="40469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AutoShape 33"/>
          <p:cNvCxnSpPr>
            <a:cxnSpLocks noChangeShapeType="1"/>
            <a:endCxn id="9" idx="1"/>
          </p:cNvCxnSpPr>
          <p:nvPr/>
        </p:nvCxnSpPr>
        <p:spPr bwMode="auto">
          <a:xfrm flipV="1">
            <a:off x="5718964" y="4341479"/>
            <a:ext cx="702932" cy="23436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AutoShape 34"/>
          <p:cNvCxnSpPr>
            <a:cxnSpLocks noChangeShapeType="1"/>
            <a:endCxn id="10" idx="1"/>
          </p:cNvCxnSpPr>
          <p:nvPr/>
        </p:nvCxnSpPr>
        <p:spPr bwMode="auto">
          <a:xfrm>
            <a:off x="5728479" y="5404030"/>
            <a:ext cx="693417" cy="81042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 Box 35"/>
          <p:cNvSpPr txBox="1">
            <a:spLocks noChangeArrowheads="1"/>
          </p:cNvSpPr>
          <p:nvPr/>
        </p:nvSpPr>
        <p:spPr bwMode="auto">
          <a:xfrm>
            <a:off x="3828775" y="4387144"/>
            <a:ext cx="1567943" cy="92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Interconnect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(Switching)</a:t>
            </a:r>
          </a:p>
          <a:p>
            <a:pPr algn="ctr"/>
            <a:r>
              <a:rPr lang="en-US" sz="1800" dirty="0" smtClean="0">
                <a:latin typeface="+mn-lt"/>
              </a:rPr>
              <a:t>Fabric</a:t>
            </a:r>
            <a:endParaRPr lang="en-US" sz="1800" dirty="0">
              <a:latin typeface="+mn-lt"/>
            </a:endParaRPr>
          </a:p>
        </p:txBody>
      </p:sp>
      <p:sp>
        <p:nvSpPr>
          <p:cNvPr id="40" name="Rectangle 11"/>
          <p:cNvSpPr>
            <a:spLocks noChangeArrowheads="1"/>
          </p:cNvSpPr>
          <p:nvPr/>
        </p:nvSpPr>
        <p:spPr bwMode="auto">
          <a:xfrm>
            <a:off x="3810000" y="1905000"/>
            <a:ext cx="1752600" cy="6096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sz="1800" dirty="0" smtClean="0">
                <a:latin typeface="+mn-lt"/>
              </a:rPr>
              <a:t>Route/Control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Processor</a:t>
            </a:r>
            <a:endParaRPr lang="en-US" sz="1800" dirty="0">
              <a:latin typeface="+mn-lt"/>
            </a:endParaRPr>
          </a:p>
        </p:txBody>
      </p:sp>
      <p:sp>
        <p:nvSpPr>
          <p:cNvPr id="47" name="Text Box 22"/>
          <p:cNvSpPr txBox="1">
            <a:spLocks noChangeArrowheads="1"/>
          </p:cNvSpPr>
          <p:nvPr/>
        </p:nvSpPr>
        <p:spPr bwMode="auto">
          <a:xfrm>
            <a:off x="5930807" y="2864564"/>
            <a:ext cx="2298793" cy="33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332" tIns="44374" rIns="90332" bIns="44374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12813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370013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825625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2828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7400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1972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544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600" b="1" dirty="0" smtClean="0">
                <a:latin typeface="Arial" charset="0"/>
              </a:rPr>
              <a:t>Linecard</a:t>
            </a:r>
            <a:r>
              <a:rPr lang="en-US" sz="1600" dirty="0" smtClean="0">
                <a:latin typeface="Arial" charset="0"/>
              </a:rPr>
              <a:t>s (output)</a:t>
            </a:r>
            <a:endParaRPr lang="en-US" sz="1600" b="1" dirty="0">
              <a:latin typeface="Arial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304800" y="2667000"/>
            <a:ext cx="86868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298403" y="19174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98403" y="276802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Looking up the output 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entry for each address </a:t>
            </a:r>
            <a:r>
              <a:rPr lang="en-US" dirty="0" smtClean="0">
                <a:sym typeface="Wingdings"/>
              </a:rPr>
              <a:t> 4 billion entries!</a:t>
            </a:r>
          </a:p>
          <a:p>
            <a:r>
              <a:rPr lang="en-US" dirty="0" smtClean="0">
                <a:sym typeface="Wingdings"/>
              </a:rPr>
              <a:t>For scalability, addresses are aggregated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8|29.8"/>
</p:tagLst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3581</TotalTime>
  <Words>2794</Words>
  <Application>Microsoft Macintosh PowerPoint</Application>
  <PresentationFormat>On-screen Show (4:3)</PresentationFormat>
  <Paragraphs>639</Paragraphs>
  <Slides>55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Arial</vt:lpstr>
      <vt:lpstr>Calibri</vt:lpstr>
      <vt:lpstr>Calibri Light</vt:lpstr>
      <vt:lpstr>Courier New</vt:lpstr>
      <vt:lpstr>Helvetica</vt:lpstr>
      <vt:lpstr>Monotype Sorts</vt:lpstr>
      <vt:lpstr>MS PGothic</vt:lpstr>
      <vt:lpstr>ＭＳ Ｐゴシック</vt:lpstr>
      <vt:lpstr>Palatino Linotype</vt:lpstr>
      <vt:lpstr>Symbol</vt:lpstr>
      <vt:lpstr>Times New Roman</vt:lpstr>
      <vt:lpstr>Wingdings</vt:lpstr>
      <vt:lpstr>宋体</vt:lpstr>
      <vt:lpstr>Office Theme</vt:lpstr>
      <vt:lpstr>Clip</vt:lpstr>
      <vt:lpstr>EN.601.414/614 Computer Networks  Final Review</vt:lpstr>
      <vt:lpstr>Final Exam</vt:lpstr>
      <vt:lpstr>This review</vt:lpstr>
      <vt:lpstr>The networking stack</vt:lpstr>
      <vt:lpstr>Topics</vt:lpstr>
      <vt:lpstr>Network layer</vt:lpstr>
      <vt:lpstr>Forwarding vs. routing</vt:lpstr>
      <vt:lpstr>What’s inside a router?</vt:lpstr>
      <vt:lpstr>Looking up the output port</vt:lpstr>
      <vt:lpstr>Longest prefix matching</vt:lpstr>
      <vt:lpstr>Routing: Local vs. global view</vt:lpstr>
      <vt:lpstr>“Valid” routing state</vt:lpstr>
      <vt:lpstr>Necessary and sufficient condition</vt:lpstr>
      <vt:lpstr>Least-cost routes</vt:lpstr>
      <vt:lpstr>Intra-domain routing</vt:lpstr>
      <vt:lpstr>Similarities between LS and DV routing</vt:lpstr>
      <vt:lpstr>Comparison of LS and DV routing</vt:lpstr>
      <vt:lpstr>Addressing is key to scalable inter-domain routing</vt:lpstr>
      <vt:lpstr>Classful addressing</vt:lpstr>
      <vt:lpstr>CIDR: Classless inter-domain routing</vt:lpstr>
      <vt:lpstr>Administrative structure shapes Inter-domain routing</vt:lpstr>
      <vt:lpstr> Topology &amp; policy shaped by inter-AS business relationship</vt:lpstr>
      <vt:lpstr>Business relationships</vt:lpstr>
      <vt:lpstr>Routing follows the money!</vt:lpstr>
      <vt:lpstr>Valley-Free Routing</vt:lpstr>
      <vt:lpstr>Example Question</vt:lpstr>
      <vt:lpstr>BGP inspired by Distance-Vector with four differences</vt:lpstr>
      <vt:lpstr>Policy dictates how routes are “selected” and “exported”</vt:lpstr>
      <vt:lpstr>eBGP, iBGP, and IGP</vt:lpstr>
      <vt:lpstr>eBGP, iBGP, and IGP together</vt:lpstr>
      <vt:lpstr>Topics</vt:lpstr>
      <vt:lpstr>Data link layer</vt:lpstr>
      <vt:lpstr>Point-to-point vs. broadcast medium</vt:lpstr>
      <vt:lpstr>Random access MAC protocols</vt:lpstr>
      <vt:lpstr>CSMA (Carrier Sense Multiple Access)</vt:lpstr>
      <vt:lpstr>CSMA/CD (Collision Detection)</vt:lpstr>
      <vt:lpstr>Why switched Ethernet?</vt:lpstr>
      <vt:lpstr>Ethernet switches are “self learning”</vt:lpstr>
      <vt:lpstr>ARP and DHCP</vt:lpstr>
      <vt:lpstr>Key ideas in both ARP and DHCP</vt:lpstr>
      <vt:lpstr>ARP: Address Resolution Protocol</vt:lpstr>
      <vt:lpstr>What if the destination is remote?</vt:lpstr>
      <vt:lpstr>Example Question</vt:lpstr>
      <vt:lpstr>Topics</vt:lpstr>
      <vt:lpstr>Domain Specific Processors</vt:lpstr>
      <vt:lpstr>PISA: Protocol Independent Switch Architecture</vt:lpstr>
      <vt:lpstr>Summary of Programamable Networks</vt:lpstr>
      <vt:lpstr>Wireless link characteristics</vt:lpstr>
      <vt:lpstr>Wireless network characteristics</vt:lpstr>
      <vt:lpstr>Hidden terminal problem</vt:lpstr>
      <vt:lpstr>CSMA/CA</vt:lpstr>
      <vt:lpstr>General goals for communication security: CIA</vt:lpstr>
      <vt:lpstr>Computer networks is a fast growing area</vt:lpstr>
      <vt:lpstr>Summary</vt:lpstr>
      <vt:lpstr>Thanks! Q&amp;A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592</cp:revision>
  <cp:lastPrinted>2019-05-02T01:44:45Z</cp:lastPrinted>
  <dcterms:created xsi:type="dcterms:W3CDTF">2017-09-02T14:15:58Z</dcterms:created>
  <dcterms:modified xsi:type="dcterms:W3CDTF">2019-05-02T01:45:07Z</dcterms:modified>
</cp:coreProperties>
</file>